
<file path=[Content_Types].xml><?xml version="1.0" encoding="utf-8"?>
<Types xmlns="http://schemas.openxmlformats.org/package/2006/content-types">
  <Override PartName="/_rels/.rels" ContentType="application/vnd.openxmlformats-package.relationships+xml"/>
  <Override PartName="/ppt/notesSlides/_rels/notesSlide37.xml.rels" ContentType="application/vnd.openxmlformats-package.relationships+xml"/>
  <Override PartName="/ppt/notesSlides/_rels/notesSlide36.xml.rels" ContentType="application/vnd.openxmlformats-package.relationships+xml"/>
  <Override PartName="/ppt/notesSlides/_rels/notesSlide35.xml.rels" ContentType="application/vnd.openxmlformats-package.relationships+xml"/>
  <Override PartName="/ppt/notesSlides/_rels/notesSlide33.xml.rels" ContentType="application/vnd.openxmlformats-package.relationships+xml"/>
  <Override PartName="/ppt/notesSlides/_rels/notesSlide32.xml.rels" ContentType="application/vnd.openxmlformats-package.relationships+xml"/>
  <Override PartName="/ppt/notesSlides/_rels/notesSlide30.xml.rels" ContentType="application/vnd.openxmlformats-package.relationships+xml"/>
  <Override PartName="/ppt/notesSlides/_rels/notesSlide29.xml.rels" ContentType="application/vnd.openxmlformats-package.relationships+xml"/>
  <Override PartName="/ppt/notesSlides/_rels/notesSlide28.xml.rels" ContentType="application/vnd.openxmlformats-package.relationships+xml"/>
  <Override PartName="/ppt/notesSlides/_rels/notesSlide27.xml.rels" ContentType="application/vnd.openxmlformats-package.relationships+xml"/>
  <Override PartName="/ppt/notesSlides/_rels/notesSlide25.xml.rels" ContentType="application/vnd.openxmlformats-package.relationships+xml"/>
  <Override PartName="/ppt/notesSlides/_rels/notesSlide24.xml.rels" ContentType="application/vnd.openxmlformats-package.relationships+xml"/>
  <Override PartName="/ppt/notesSlides/_rels/notesSlide22.xml.rels" ContentType="application/vnd.openxmlformats-package.relationships+xml"/>
  <Override PartName="/ppt/notesSlides/_rels/notesSlide21.xml.rels" ContentType="application/vnd.openxmlformats-package.relationships+xml"/>
  <Override PartName="/ppt/notesSlides/_rels/notesSlide16.xml.rels" ContentType="application/vnd.openxmlformats-package.relationships+xml"/>
  <Override PartName="/ppt/notesSlides/_rels/notesSlide23.xml.rels" ContentType="application/vnd.openxmlformats-package.relationships+xml"/>
  <Override PartName="/ppt/notesSlides/_rels/notesSlide26.xml.rels" ContentType="application/vnd.openxmlformats-package.relationships+xml"/>
  <Override PartName="/ppt/notesSlides/_rels/notesSlide15.xml.rels" ContentType="application/vnd.openxmlformats-package.relationships+xml"/>
  <Override PartName="/ppt/notesSlides/_rels/notesSlide14.xml.rels" ContentType="application/vnd.openxmlformats-package.relationships+xml"/>
  <Override PartName="/ppt/notesSlides/_rels/notesSlide13.xml.rels" ContentType="application/vnd.openxmlformats-package.relationships+xml"/>
  <Override PartName="/ppt/notesSlides/_rels/notesSlide34.xml.rels" ContentType="application/vnd.openxmlformats-package.relationships+xml"/>
  <Override PartName="/ppt/notesSlides/_rels/notesSlide20.xml.rels" ContentType="application/vnd.openxmlformats-package.relationships+xml"/>
  <Override PartName="/ppt/notesSlides/_rels/notesSlide2.xml.rels" ContentType="application/vnd.openxmlformats-package.relationships+xml"/>
  <Override PartName="/ppt/notesSlides/_rels/notesSlide19.xml.rels" ContentType="application/vnd.openxmlformats-package.relationships+xml"/>
  <Override PartName="/ppt/notesSlides/_rels/notesSlide12.xml.rels" ContentType="application/vnd.openxmlformats-package.relationships+xml"/>
  <Override PartName="/ppt/notesSlides/_rels/notesSlide1.xml.rels" ContentType="application/vnd.openxmlformats-package.relationships+xml"/>
  <Override PartName="/ppt/notesSlides/_rels/notesSlide18.xml.rels" ContentType="application/vnd.openxmlformats-package.relationships+xml"/>
  <Override PartName="/ppt/notesSlides/_rels/notesSlide11.xml.rels" ContentType="application/vnd.openxmlformats-package.relationships+xml"/>
  <Override PartName="/ppt/notesSlides/_rels/notesSlide17.xml.rels" ContentType="application/vnd.openxmlformats-package.relationships+xml"/>
  <Override PartName="/ppt/notesSlides/_rels/notesSlide10.xml.rels" ContentType="application/vnd.openxmlformats-package.relationships+xml"/>
  <Override PartName="/ppt/notesSlides/_rels/notesSlide31.xml.rels" ContentType="application/vnd.openxmlformats-package.relationships+xml"/>
  <Override PartName="/ppt/notesSlides/_rels/notesSlide9.xml.rels" ContentType="application/vnd.openxmlformats-package.relationships+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notesSlide37.xml" ContentType="application/vnd.openxmlformats-officedocument.presentationml.notesSlide+xml"/>
  <Override PartName="/ppt/notesSlides/notesSlide36.xml" ContentType="application/vnd.openxmlformats-officedocument.presentationml.notesSlide+xml"/>
  <Override PartName="/ppt/notesSlides/notesSlide35.xml" ContentType="application/vnd.openxmlformats-officedocument.presentationml.notesSlide+xml"/>
  <Override PartName="/ppt/notesSlides/notesSlide34.xml" ContentType="application/vnd.openxmlformats-officedocument.presentationml.notesSlide+xml"/>
  <Override PartName="/ppt/notesSlides/notesSlide33.xml" ContentType="application/vnd.openxmlformats-officedocument.presentationml.notesSlide+xml"/>
  <Override PartName="/ppt/notesSlides/notesSlide29.xml" ContentType="application/vnd.openxmlformats-officedocument.presentationml.notesSlide+xml"/>
  <Override PartName="/ppt/notesSlides/notesSlide28.xml" ContentType="application/vnd.openxmlformats-officedocument.presentationml.notesSlide+xml"/>
  <Override PartName="/ppt/notesSlides/notesSlide27.xml" ContentType="application/vnd.openxmlformats-officedocument.presentationml.notesSlide+xml"/>
  <Override PartName="/ppt/notesSlides/notesSlide26.xml" ContentType="application/vnd.openxmlformats-officedocument.presentationml.notesSlide+xml"/>
  <Override PartName="/ppt/notesSlides/notesSlide25.xml" ContentType="application/vnd.openxmlformats-officedocument.presentationml.notesSlide+xml"/>
  <Override PartName="/ppt/notesSlides/notesSlide24.xml" ContentType="application/vnd.openxmlformats-officedocument.presentationml.notesSlide+xml"/>
  <Override PartName="/ppt/notesSlides/notesSlide19.xml" ContentType="application/vnd.openxmlformats-officedocument.presentationml.notesSlide+xml"/>
  <Override PartName="/ppt/notesSlides/notesSlide18.xml" ContentType="application/vnd.openxmlformats-officedocument.presentationml.notesSlide+xml"/>
  <Override PartName="/ppt/notesSlides/notesSlide17.xml" ContentType="application/vnd.openxmlformats-officedocument.presentationml.notesSlide+xml"/>
  <Override PartName="/ppt/notesSlides/notesSlide16.xml" ContentType="application/vnd.openxmlformats-officedocument.presentationml.notesSlide+xml"/>
  <Override PartName="/ppt/notesSlides/notesSlide15.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31.xml" ContentType="application/vnd.openxmlformats-officedocument.presentationml.notesSlide+xml"/>
  <Override PartName="/ppt/notesSlides/notesSlide8.xml" ContentType="application/vnd.openxmlformats-officedocument.presentationml.notesSlide+xml"/>
  <Override PartName="/ppt/notesSlides/notesSlide23.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22.xml" ContentType="application/vnd.openxmlformats-officedocument.presentationml.notesSlide+xml"/>
  <Override PartName="/ppt/notesSlides/notesSlide6.xml" ContentType="application/vnd.openxmlformats-officedocument.presentationml.notesSlide+xml"/>
  <Override PartName="/ppt/notesSlides/notesSlide21.xml" ContentType="application/vnd.openxmlformats-officedocument.presentationml.notesSlide+xml"/>
  <Override PartName="/ppt/notesSlides/notesSlide5.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4.xml" ContentType="application/vnd.openxmlformats-officedocument.presentationml.notesSlide+xml"/>
  <Override PartName="/ppt/notesSlides/notesSlide10.xml" ContentType="application/vnd.openxmlformats-officedocument.presentationml.notesSlide+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s/_rels/slide37.xml.rels" ContentType="application/vnd.openxmlformats-package.relationships+xml"/>
  <Override PartName="/ppt/slides/_rels/slide36.xml.rels" ContentType="application/vnd.openxmlformats-package.relationships+xml"/>
  <Override PartName="/ppt/slides/_rels/slide35.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30.xml.rels" ContentType="application/vnd.openxmlformats-package.relationships+xml"/>
  <Override PartName="/ppt/slides/_rels/slide26.xml.rels" ContentType="application/vnd.openxmlformats-package.relationships+xml"/>
  <Override PartName="/ppt/slides/_rels/slide32.xml.rels" ContentType="application/vnd.openxmlformats-package.relationships+xml"/>
  <Override PartName="/ppt/slides/_rels/slide21.xml.rels" ContentType="application/vnd.openxmlformats-package.relationships+xml"/>
  <Override PartName="/ppt/slides/_rels/slide31.xml.rels" ContentType="application/vnd.openxmlformats-package.relationships+xml"/>
  <Override PartName="/ppt/slides/_rels/slide20.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23.xml.rels" ContentType="application/vnd.openxmlformats-package.relationships+xml"/>
  <Override PartName="/ppt/slides/_rels/slide15.xml.rels" ContentType="application/vnd.openxmlformats-package.relationships+xml"/>
  <Override PartName="/ppt/slides/_rels/slide22.xml.rels" ContentType="application/vnd.openxmlformats-package.relationships+xml"/>
  <Override PartName="/ppt/slides/_rels/slide14.xml.rels" ContentType="application/vnd.openxmlformats-package.relationships+xml"/>
  <Override PartName="/ppt/slides/_rels/slide27.xml.rels" ContentType="application/vnd.openxmlformats-package.relationships+xml"/>
  <Override PartName="/ppt/slides/_rels/slide5.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_rels/slide24.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29.xml.rels" ContentType="application/vnd.openxmlformats-package.relationships+xml"/>
  <Override PartName="/ppt/slides/_rels/slide7.xml.rels" ContentType="application/vnd.openxmlformats-package.relationships+xml"/>
  <Override PartName="/ppt/slides/_rels/slide28.xml.rels" ContentType="application/vnd.openxmlformats-package.relationships+xml"/>
  <Override PartName="/ppt/slides/_rels/slide6.xml.rels" ContentType="application/vnd.openxmlformats-package.relationships+xml"/>
  <Override PartName="/ppt/slides/_rels/slide25.xml.rels" ContentType="application/vnd.openxmlformats-package.relationships+xml"/>
  <Override PartName="/ppt/slides/_rels/slide3.xml.rels" ContentType="application/vnd.openxmlformats-package.relationships+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xml" ContentType="application/vnd.openxmlformats-officedocument.presentationml.slide+xml"/>
  <Override PartName="/ppt/slides/slide23.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22.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21.xml" ContentType="application/vnd.openxmlformats-officedocument.presentationml.slide+xml"/>
  <Override PartName="/ppt/slides/slide29.xml" ContentType="application/vnd.openxmlformats-officedocument.presentationml.slide+xml"/>
  <Override PartName="/ppt/slides/slide7.xml" ContentType="application/vnd.openxmlformats-officedocument.presentationml.slide+xml"/>
  <Override PartName="/ppt/slides/slide20.xml" ContentType="application/vnd.openxmlformats-officedocument.presentationml.slide+xml"/>
  <Override PartName="/ppt/slides/slide28.xml" ContentType="application/vnd.openxmlformats-officedocument.presentationml.slide+xml"/>
  <Override PartName="/ppt/slides/slide6.xml" ContentType="application/vnd.openxmlformats-officedocument.presentationml.slide+xml"/>
  <Override PartName="/ppt/slides/slide27.xml" ContentType="application/vnd.openxmlformats-officedocument.presentationml.slide+xml"/>
  <Override PartName="/ppt/slides/slide5.xml" ContentType="application/vnd.openxmlformats-officedocument.presentationml.slide+xml"/>
  <Override PartName="/ppt/slides/slide26.xml" ContentType="application/vnd.openxmlformats-officedocument.presentationml.slide+xml"/>
  <Override PartName="/ppt/slides/slide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24.xml" ContentType="application/vnd.openxmlformats-officedocument.presentationml.slide+xml"/>
  <Override PartName="/ppt/slides/slide2.xml" ContentType="application/vnd.openxmlformats-officedocument.presentationml.slide+xml"/>
  <Override PartName="/ppt/slides/slide19.xml" ContentType="application/vnd.openxmlformats-officedocument.presentationml.slide+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_rels/slideLayout24.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3.xml.rels" ContentType="application/vnd.openxmlformats-package.relationships+xml"/>
  <Override PartName="/ppt/slideLayouts/_rels/slideLayout15.xml.rels" ContentType="application/vnd.openxmlformats-package.relationships+xml"/>
  <Override PartName="/ppt/slideLayouts/_rels/slideLayout22.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1.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17.xml" ContentType="application/vnd.openxmlformats-officedocument.presentationml.slideLayout+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_rels/presentation.xml.rels" ContentType="application/vnd.openxmlformats-package.relationships+xml"/>
  <Override PartName="/ppt/media/image3.png" ContentType="image/png"/>
  <Override PartName="/ppt/media/image2.png" ContentType="image/png"/>
  <Override PartName="/ppt/media/image1.png" ContentType="image/png"/>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Lst>
  <p:sldSz cx="9144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
</Relationships>
</file>

<file path=ppt/media/image1.png>
</file>

<file path=ppt/media/image2.pn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PlaceHolder 1"/>
          <p:cNvSpPr>
            <a:spLocks noGrp="1"/>
          </p:cNvSpPr>
          <p:nvPr>
            <p:ph type="body"/>
          </p:nvPr>
        </p:nvSpPr>
        <p:spPr>
          <a:xfrm>
            <a:off x="756000" y="5078520"/>
            <a:ext cx="6047640" cy="4811040"/>
          </a:xfrm>
          <a:prstGeom prst="rect">
            <a:avLst/>
          </a:prstGeom>
        </p:spPr>
        <p:txBody>
          <a:bodyPr lIns="0" rIns="0" tIns="0" bIns="0"/>
          <a:p>
            <a:r>
              <a:rPr b="0" lang="en-US" sz="2000" spc="-1" strike="noStrike">
                <a:latin typeface="Arial"/>
              </a:rPr>
              <a:t>Click to edit the notes format</a:t>
            </a:r>
            <a:endParaRPr b="0" lang="en-US" sz="2000" spc="-1" strike="noStrike">
              <a:latin typeface="Arial"/>
            </a:endParaRPr>
          </a:p>
        </p:txBody>
      </p:sp>
      <p:sp>
        <p:nvSpPr>
          <p:cNvPr id="105" name="PlaceHolder 2"/>
          <p:cNvSpPr>
            <a:spLocks noGrp="1"/>
          </p:cNvSpPr>
          <p:nvPr>
            <p:ph type="hdr"/>
          </p:nvPr>
        </p:nvSpPr>
        <p:spPr>
          <a:xfrm>
            <a:off x="0" y="0"/>
            <a:ext cx="3280680" cy="534240"/>
          </a:xfrm>
          <a:prstGeom prst="rect">
            <a:avLst/>
          </a:prstGeom>
        </p:spPr>
        <p:txBody>
          <a:bodyPr lIns="0" rIns="0" tIns="0" bIns="0"/>
          <a:p>
            <a:r>
              <a:rPr b="0" lang="en-US" sz="1400" spc="-1" strike="noStrike">
                <a:latin typeface="Times New Roman"/>
              </a:rPr>
              <a:t>&lt;header&gt;</a:t>
            </a:r>
            <a:endParaRPr b="0" lang="en-US" sz="1400" spc="-1" strike="noStrike">
              <a:latin typeface="Times New Roman"/>
            </a:endParaRPr>
          </a:p>
        </p:txBody>
      </p:sp>
      <p:sp>
        <p:nvSpPr>
          <p:cNvPr id="106" name="PlaceHolder 3"/>
          <p:cNvSpPr>
            <a:spLocks noGrp="1"/>
          </p:cNvSpPr>
          <p:nvPr>
            <p:ph type="dt"/>
          </p:nvPr>
        </p:nvSpPr>
        <p:spPr>
          <a:xfrm>
            <a:off x="4278960" y="0"/>
            <a:ext cx="3280680" cy="534240"/>
          </a:xfrm>
          <a:prstGeom prst="rect">
            <a:avLst/>
          </a:prstGeom>
        </p:spPr>
        <p:txBody>
          <a:bodyPr lIns="0" rIns="0" tIns="0" bIns="0"/>
          <a:p>
            <a:pPr algn="r"/>
            <a:r>
              <a:rPr b="0" lang="en-US" sz="1400" spc="-1" strike="noStrike">
                <a:latin typeface="Times New Roman"/>
              </a:rPr>
              <a:t>&lt;date/time&gt;</a:t>
            </a:r>
            <a:endParaRPr b="0" lang="en-US" sz="1400" spc="-1" strike="noStrike">
              <a:latin typeface="Times New Roman"/>
            </a:endParaRPr>
          </a:p>
        </p:txBody>
      </p:sp>
      <p:sp>
        <p:nvSpPr>
          <p:cNvPr id="107" name="PlaceHolder 4"/>
          <p:cNvSpPr>
            <a:spLocks noGrp="1"/>
          </p:cNvSpPr>
          <p:nvPr>
            <p:ph type="ftr"/>
          </p:nvPr>
        </p:nvSpPr>
        <p:spPr>
          <a:xfrm>
            <a:off x="0" y="10157400"/>
            <a:ext cx="3280680" cy="534240"/>
          </a:xfrm>
          <a:prstGeom prst="rect">
            <a:avLst/>
          </a:prstGeom>
        </p:spPr>
        <p:txBody>
          <a:bodyPr lIns="0" rIns="0" tIns="0" bIns="0" anchor="b"/>
          <a:p>
            <a:r>
              <a:rPr b="0" lang="en-US" sz="1400" spc="-1" strike="noStrike">
                <a:latin typeface="Times New Roman"/>
              </a:rPr>
              <a:t>&lt;footer&gt;</a:t>
            </a:r>
            <a:endParaRPr b="0" lang="en-US" sz="1400" spc="-1" strike="noStrike">
              <a:latin typeface="Times New Roman"/>
            </a:endParaRPr>
          </a:p>
        </p:txBody>
      </p:sp>
      <p:sp>
        <p:nvSpPr>
          <p:cNvPr id="108" name="PlaceHolder 5"/>
          <p:cNvSpPr>
            <a:spLocks noGrp="1"/>
          </p:cNvSpPr>
          <p:nvPr>
            <p:ph type="sldNum"/>
          </p:nvPr>
        </p:nvSpPr>
        <p:spPr>
          <a:xfrm>
            <a:off x="4278960" y="10157400"/>
            <a:ext cx="3280680" cy="534240"/>
          </a:xfrm>
          <a:prstGeom prst="rect">
            <a:avLst/>
          </a:prstGeom>
        </p:spPr>
        <p:txBody>
          <a:bodyPr lIns="0" rIns="0" tIns="0" bIns="0" anchor="b"/>
          <a:p>
            <a:pPr algn="r"/>
            <a:fld id="{2DB03553-3C97-40AA-9AF3-BB5330909F8E}"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
</Relationships>
</file>

<file path=ppt/notesSlides/_rels/notesSlide25.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
</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
</Relationships>
</file>

<file path=ppt/notesSlides/_rels/notesSlide2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
</Relationships>
</file>

<file path=ppt/notesSlides/_rels/notesSlide2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3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
</Relationships>
</file>

<file path=ppt/notesSlides/_rels/notesSlide31.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
</Relationships>
</file>

<file path=ppt/notesSlides/_rels/notesSlide32.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
</Relationships>
</file>

<file path=ppt/notesSlides/_rels/notesSlide33.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
</Relationships>
</file>

<file path=ppt/notesSlides/_rels/notesSlide34.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
</Relationships>
</file>

<file path=ppt/notesSlides/_rels/notesSlide35.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
</Relationships>
</file>

<file path=ppt/notesSlides/_rels/notesSlide36.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
</Relationships>
</file>

<file path=ppt/notesSlides/_rels/notesSlide37.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293"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569307FB-565D-4763-B6DC-A4BB5B9FE18F}"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11"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516EEABF-EF11-4232-A632-FC368E973BC8}"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13"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BE433E2E-A7B2-49E5-B2AB-06812C7E44CF}"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15"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29A4BB3A-F0CD-4226-A185-A0C4A2C6EE46}"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17"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B69D6C58-E61C-4EB3-8975-B36A74BD3D91}"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8"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19"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87087C10-8A24-4508-994C-E98CC5F3C062}"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21"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0FE9F733-6481-4E89-936C-826597FC546D}"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23"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C0CC8296-F2BC-4716-80CC-8CDA1D7A47A4}"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4"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25"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DCEE7642-0CCF-4FDE-B5E7-2D48F46ADA3F}"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27"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BD3FB3A3-CB7B-4850-97DC-F87C5DFE376D}"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29"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7D339AD4-D0D1-4192-864D-BCD4073AD521}"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295"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57304EC4-17A4-439D-8DC5-5E097FF6BF5B}"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31"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E03B82E0-1650-4298-9D78-5E2343EF8EB8}"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2"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33"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89F3C74C-52A6-46EB-ACF2-BEB0EAEA7E22}"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35"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5C814374-B6DC-4C46-8F54-FB9549F46CBB}"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37"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78D196E0-6880-49D5-953B-C07A139608D8}"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39"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D2BC3725-AC3B-4906-9D88-F309D7F24D91}"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41"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8A9734A5-5E7F-41E4-B140-4A713E6E5F56}"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43"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B3B1EBD9-F244-4C12-9C71-29D7AD639DBE}"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4"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45"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80FBD8AE-B63F-4C53-AA73-F72159B9ACFF}"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6"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47"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D9E999AD-7658-4887-B3CE-FEA1B85C5656}"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49"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10082BFC-3BB3-4619-9471-97F2052FD879}"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297"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3700CB04-79DC-4326-8DB5-049063929E62}"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51"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6BB8583C-69F8-4A3B-AB3D-AD782601FBAA}"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53"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9899A77E-10E2-4C69-9670-91A00C0EDEC7}"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4"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55"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21C88F5D-1F1E-4557-A45D-FD0C74F4EEAE}"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57"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F32F2F91-87E3-4643-A0AD-F4C482D46553}"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8"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59"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EA35D875-06D4-42A7-B3BE-E5FF71C627F1}"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61"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8BDFDE9E-DFC0-462D-B7DD-C794D5E81682}"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63"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54D2F2AC-EBBF-420A-9C0D-EE08FF144BBD}"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65"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A642DF2A-6E75-4F38-9DD2-9DAC054F10B4}"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299"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D1A62010-D112-47E8-81B3-0B44F68FD242}"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0"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01"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86C2B431-CC3E-4AE1-A753-C2E8A0C28141}"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03"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1F1B6612-F43C-4E7F-9B0E-5E3F9D3C7636}"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4"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05"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98D0F83C-1C82-4FEC-BF79-D0D3AF6E9656}"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07"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89629DB9-7F5F-48B0-9EF5-13D65DE3C245}"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PlaceHolder 1"/>
          <p:cNvSpPr>
            <a:spLocks noGrp="1"/>
          </p:cNvSpPr>
          <p:nvPr>
            <p:ph type="body"/>
          </p:nvPr>
        </p:nvSpPr>
        <p:spPr>
          <a:xfrm>
            <a:off x="685800" y="4343400"/>
            <a:ext cx="5485680" cy="4114080"/>
          </a:xfrm>
          <a:prstGeom prst="rect">
            <a:avLst/>
          </a:prstGeom>
        </p:spPr>
        <p:txBody>
          <a:bodyPr lIns="0" rIns="0" tIns="0" bIns="0"/>
          <a:p>
            <a:endParaRPr b="0" lang="en-US" sz="2000" spc="-1" strike="noStrike">
              <a:latin typeface="Arial"/>
            </a:endParaRPr>
          </a:p>
        </p:txBody>
      </p:sp>
      <p:sp>
        <p:nvSpPr>
          <p:cNvPr id="309" name="CustomShape 2"/>
          <p:cNvSpPr/>
          <p:nvPr/>
        </p:nvSpPr>
        <p:spPr>
          <a:xfrm>
            <a:off x="3884760" y="8685360"/>
            <a:ext cx="2971080" cy="456480"/>
          </a:xfrm>
          <a:prstGeom prst="rect">
            <a:avLst/>
          </a:prstGeom>
          <a:noFill/>
          <a:ln>
            <a:noFill/>
          </a:ln>
        </p:spPr>
        <p:style>
          <a:lnRef idx="0"/>
          <a:fillRef idx="0"/>
          <a:effectRef idx="0"/>
          <a:fontRef idx="minor"/>
        </p:style>
        <p:txBody>
          <a:bodyPr lIns="90000" rIns="90000" tIns="45000" bIns="45000" anchor="b"/>
          <a:p>
            <a:pPr algn="r">
              <a:lnSpc>
                <a:spcPct val="100000"/>
              </a:lnSpc>
            </a:pPr>
            <a:fld id="{A8EE09EC-7D91-4529-AC9F-5CA1139C0D07}"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42"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43"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45"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47"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
        <p:nvSpPr>
          <p:cNvPr id="48" name="PlaceHolder 5"/>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50"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53" name="PlaceHolder 5"/>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
        <p:nvSpPr>
          <p:cNvPr id="54"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55" name="PlaceHolder 7"/>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69"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71"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73"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74"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6"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78"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79" name="PlaceHolder 3"/>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80" name="PlaceHolder 4"/>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1"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82"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83"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84"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86"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88"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90"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91"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93"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94"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95"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
        <p:nvSpPr>
          <p:cNvPr id="96" name="PlaceHolder 5"/>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98"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99"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100"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101" name="PlaceHolder 5"/>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
        <p:nvSpPr>
          <p:cNvPr id="102"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103" name="PlaceHolder 7"/>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3"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5"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26"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8"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30"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31" name="PlaceHolder 3"/>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32" name="PlaceHolder 4"/>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34"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35"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36"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38"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39"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40"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0" y="0"/>
            <a:ext cx="9118080" cy="6857280"/>
          </a:xfrm>
          <a:prstGeom prst="rect">
            <a:avLst/>
          </a:prstGeom>
          <a:blipFill>
            <a:blip r:embed="rId2"/>
            <a:stretch>
              <a:fillRect l="-8015520" t="0" r="-8147864" b="0"/>
            </a:stretch>
          </a:blipFill>
          <a:ln>
            <a:noFill/>
          </a:ln>
        </p:spPr>
        <p:style>
          <a:lnRef idx="2">
            <a:schemeClr val="accent1">
              <a:shade val="50000"/>
            </a:schemeClr>
          </a:lnRef>
          <a:fillRef idx="1">
            <a:schemeClr val="accent1"/>
          </a:fillRef>
          <a:effectRef idx="0">
            <a:schemeClr val="accent1"/>
          </a:effectRef>
          <a:fontRef idx="minor"/>
        </p:style>
      </p:sp>
      <p:sp>
        <p:nvSpPr>
          <p:cNvPr id="1" name="CustomShape 2"/>
          <p:cNvSpPr/>
          <p:nvPr/>
        </p:nvSpPr>
        <p:spPr>
          <a:xfrm>
            <a:off x="0" y="2895480"/>
            <a:ext cx="2361600" cy="2361600"/>
          </a:xfrm>
          <a:prstGeom prst="ellipse">
            <a:avLst/>
          </a:prstGeom>
          <a:gradFill>
            <a:gsLst>
              <a:gs pos="0">
                <a:schemeClr val="accent5">
                  <a:alpha val="8000"/>
                </a:schemeClr>
              </a:gs>
              <a:gs pos="36000">
                <a:schemeClr val="accent5">
                  <a:alpha val="8000"/>
                </a:schemeClr>
              </a:gs>
              <a:gs pos="72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2" name="CustomShape 3"/>
          <p:cNvSpPr/>
          <p:nvPr/>
        </p:nvSpPr>
        <p:spPr>
          <a:xfrm>
            <a:off x="6299280" y="1676520"/>
            <a:ext cx="2818800" cy="2818800"/>
          </a:xfrm>
          <a:prstGeom prst="ellipse">
            <a:avLst/>
          </a:prstGeom>
          <a:gradFill>
            <a:gsLst>
              <a:gs pos="0">
                <a:schemeClr val="accent5">
                  <a:alpha val="7000"/>
                </a:schemeClr>
              </a:gs>
              <a:gs pos="36000">
                <a:schemeClr val="accent5">
                  <a:alpha val="6000"/>
                </a:schemeClr>
              </a:gs>
              <a:gs pos="69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3" name="CustomShape 4"/>
          <p:cNvSpPr/>
          <p:nvPr/>
        </p:nvSpPr>
        <p:spPr>
          <a:xfrm>
            <a:off x="5689800" y="0"/>
            <a:ext cx="1599480" cy="1599480"/>
          </a:xfrm>
          <a:prstGeom prst="ellipse">
            <a:avLst/>
          </a:prstGeom>
          <a:gradFill>
            <a:gsLst>
              <a:gs pos="0">
                <a:schemeClr val="accent5">
                  <a:alpha val="14000"/>
                </a:schemeClr>
              </a:gs>
              <a:gs pos="36000">
                <a:schemeClr val="accent5">
                  <a:alpha val="7000"/>
                </a:schemeClr>
              </a:gs>
              <a:gs pos="73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4" name="CustomShape 5"/>
          <p:cNvSpPr/>
          <p:nvPr/>
        </p:nvSpPr>
        <p:spPr>
          <a:xfrm>
            <a:off x="6299280" y="5870160"/>
            <a:ext cx="990000" cy="990000"/>
          </a:xfrm>
          <a:prstGeom prst="ellipse">
            <a:avLst/>
          </a:prstGeom>
          <a:gradFill>
            <a:gsLst>
              <a:gs pos="0">
                <a:schemeClr val="accent5">
                  <a:alpha val="14000"/>
                </a:schemeClr>
              </a:gs>
              <a:gs pos="36000">
                <a:schemeClr val="accent5">
                  <a:alpha val="7000"/>
                </a:schemeClr>
              </a:gs>
              <a:gs pos="66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 name="CustomShape 6"/>
          <p:cNvSpPr/>
          <p:nvPr/>
        </p:nvSpPr>
        <p:spPr>
          <a:xfrm>
            <a:off x="-1440" y="2666880"/>
            <a:ext cx="4190400" cy="4190400"/>
          </a:xfrm>
          <a:prstGeom prst="ellipse">
            <a:avLst/>
          </a:prstGeom>
          <a:gradFill>
            <a:gsLst>
              <a:gs pos="0">
                <a:schemeClr val="accent5">
                  <a:alpha val="11000"/>
                </a:schemeClr>
              </a:gs>
              <a:gs pos="36000">
                <a:schemeClr val="accent5">
                  <a:alpha val="10000"/>
                </a:schemeClr>
              </a:gs>
              <a:gs pos="75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CustomShape 7"/>
          <p:cNvSpPr/>
          <p:nvPr/>
        </p:nvSpPr>
        <p:spPr>
          <a:xfrm rot="21010200">
            <a:off x="6359400" y="1789560"/>
            <a:ext cx="2377080" cy="317160"/>
          </a:xfrm>
          <a:custGeom>
            <a:avLst/>
            <a:gd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tyle>
          <a:lnRef idx="0"/>
          <a:fillRef idx="0"/>
          <a:effectRef idx="0"/>
          <a:fontRef idx="minor"/>
        </p:style>
      </p:sp>
      <p:sp>
        <p:nvSpPr>
          <p:cNvPr id="7" name="CustomShape 8"/>
          <p:cNvSpPr/>
          <p:nvPr/>
        </p:nvSpPr>
        <p:spPr>
          <a:xfrm>
            <a:off x="484920" y="1856520"/>
            <a:ext cx="8173080" cy="4534560"/>
          </a:xfrm>
          <a:custGeom>
            <a:avLst/>
            <a:gdLst/>
            <a:ahLst/>
            <a:rect l="l" t="t"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tyle>
          <a:lnRef idx="0"/>
          <a:fillRef idx="0"/>
          <a:effectRef idx="0"/>
          <a:fontRef idx="minor"/>
        </p:style>
      </p:sp>
      <p:sp>
        <p:nvSpPr>
          <p:cNvPr id="8" name="CustomShape 9"/>
          <p:cNvSpPr/>
          <p:nvPr/>
        </p:nvSpPr>
        <p:spPr>
          <a:xfrm>
            <a:off x="0" y="0"/>
            <a:ext cx="9143280" cy="6857280"/>
          </a:xfrm>
          <a:custGeom>
            <a:avLst/>
            <a:gdLst/>
            <a:ahLst/>
            <a:rect l="l" t="t"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p:spPr>
        <p:style>
          <a:lnRef idx="0"/>
          <a:fillRef idx="0"/>
          <a:effectRef idx="0"/>
          <a:fontRef idx="minor"/>
        </p:style>
      </p:sp>
      <p:sp>
        <p:nvSpPr>
          <p:cNvPr id="9" name="CustomShape 10" hidden="1"/>
          <p:cNvSpPr/>
          <p:nvPr/>
        </p:nvSpPr>
        <p:spPr>
          <a:xfrm>
            <a:off x="7745760" y="0"/>
            <a:ext cx="685080" cy="10987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0" name="CustomShape 11"/>
          <p:cNvSpPr/>
          <p:nvPr/>
        </p:nvSpPr>
        <p:spPr>
          <a:xfrm>
            <a:off x="0" y="0"/>
            <a:ext cx="9118080" cy="6857280"/>
          </a:xfrm>
          <a:prstGeom prst="rect">
            <a:avLst/>
          </a:prstGeom>
          <a:blipFill>
            <a:blip r:embed="rId3"/>
            <a:stretch>
              <a:fillRect l="-8015520" t="0" r="-8147864" b="0"/>
            </a:stretch>
          </a:blipFill>
          <a:ln>
            <a:noFill/>
          </a:ln>
        </p:spPr>
        <p:style>
          <a:lnRef idx="2">
            <a:schemeClr val="accent1">
              <a:shade val="50000"/>
            </a:schemeClr>
          </a:lnRef>
          <a:fillRef idx="1">
            <a:schemeClr val="accent1"/>
          </a:fillRef>
          <a:effectRef idx="0">
            <a:schemeClr val="accent1"/>
          </a:effectRef>
          <a:fontRef idx="minor"/>
        </p:style>
      </p:sp>
      <p:sp>
        <p:nvSpPr>
          <p:cNvPr id="11" name="CustomShape 12"/>
          <p:cNvSpPr/>
          <p:nvPr/>
        </p:nvSpPr>
        <p:spPr>
          <a:xfrm>
            <a:off x="0" y="2895480"/>
            <a:ext cx="2361600" cy="2361600"/>
          </a:xfrm>
          <a:prstGeom prst="ellipse">
            <a:avLst/>
          </a:prstGeom>
          <a:gradFill>
            <a:gsLst>
              <a:gs pos="0">
                <a:schemeClr val="accent5">
                  <a:alpha val="8000"/>
                </a:schemeClr>
              </a:gs>
              <a:gs pos="36000">
                <a:schemeClr val="accent5">
                  <a:alpha val="8000"/>
                </a:schemeClr>
              </a:gs>
              <a:gs pos="72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2" name="CustomShape 13"/>
          <p:cNvSpPr/>
          <p:nvPr/>
        </p:nvSpPr>
        <p:spPr>
          <a:xfrm>
            <a:off x="6299280" y="1676520"/>
            <a:ext cx="2818800" cy="2818800"/>
          </a:xfrm>
          <a:prstGeom prst="ellipse">
            <a:avLst/>
          </a:prstGeom>
          <a:gradFill>
            <a:gsLst>
              <a:gs pos="0">
                <a:schemeClr val="accent5">
                  <a:alpha val="7000"/>
                </a:schemeClr>
              </a:gs>
              <a:gs pos="36000">
                <a:schemeClr val="accent5">
                  <a:alpha val="6000"/>
                </a:schemeClr>
              </a:gs>
              <a:gs pos="69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3" name="CustomShape 14"/>
          <p:cNvSpPr/>
          <p:nvPr/>
        </p:nvSpPr>
        <p:spPr>
          <a:xfrm>
            <a:off x="5689800" y="0"/>
            <a:ext cx="1599480" cy="1599480"/>
          </a:xfrm>
          <a:prstGeom prst="ellipse">
            <a:avLst/>
          </a:prstGeom>
          <a:gradFill>
            <a:gsLst>
              <a:gs pos="0">
                <a:schemeClr val="accent5">
                  <a:alpha val="14000"/>
                </a:schemeClr>
              </a:gs>
              <a:gs pos="36000">
                <a:schemeClr val="accent5">
                  <a:alpha val="7000"/>
                </a:schemeClr>
              </a:gs>
              <a:gs pos="73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4" name="CustomShape 15"/>
          <p:cNvSpPr/>
          <p:nvPr/>
        </p:nvSpPr>
        <p:spPr>
          <a:xfrm>
            <a:off x="6299280" y="5870160"/>
            <a:ext cx="990000" cy="990000"/>
          </a:xfrm>
          <a:prstGeom prst="ellipse">
            <a:avLst/>
          </a:prstGeom>
          <a:gradFill>
            <a:gsLst>
              <a:gs pos="0">
                <a:schemeClr val="accent5">
                  <a:alpha val="14000"/>
                </a:schemeClr>
              </a:gs>
              <a:gs pos="36000">
                <a:schemeClr val="accent5">
                  <a:alpha val="7000"/>
                </a:schemeClr>
              </a:gs>
              <a:gs pos="66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5" name="CustomShape 16"/>
          <p:cNvSpPr/>
          <p:nvPr/>
        </p:nvSpPr>
        <p:spPr>
          <a:xfrm>
            <a:off x="-1440" y="2666880"/>
            <a:ext cx="4190400" cy="4190400"/>
          </a:xfrm>
          <a:prstGeom prst="ellipse">
            <a:avLst/>
          </a:prstGeom>
          <a:gradFill>
            <a:gsLst>
              <a:gs pos="0">
                <a:schemeClr val="accent5">
                  <a:alpha val="11000"/>
                </a:schemeClr>
              </a:gs>
              <a:gs pos="36000">
                <a:schemeClr val="accent5">
                  <a:alpha val="10000"/>
                </a:schemeClr>
              </a:gs>
              <a:gs pos="75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6" name="CustomShape 17"/>
          <p:cNvSpPr/>
          <p:nvPr/>
        </p:nvSpPr>
        <p:spPr>
          <a:xfrm>
            <a:off x="0" y="0"/>
            <a:ext cx="9143280" cy="6857280"/>
          </a:xfrm>
          <a:custGeom>
            <a:avLst/>
            <a:gdLst/>
            <a:ahLst/>
            <a:rect l="l" t="t"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p:spPr>
        <p:style>
          <a:lnRef idx="0"/>
          <a:fillRef idx="0"/>
          <a:effectRef idx="0"/>
          <a:fontRef idx="minor"/>
        </p:style>
      </p:sp>
      <p:sp>
        <p:nvSpPr>
          <p:cNvPr id="17" name="CustomShape 18"/>
          <p:cNvSpPr/>
          <p:nvPr/>
        </p:nvSpPr>
        <p:spPr>
          <a:xfrm>
            <a:off x="7745760" y="0"/>
            <a:ext cx="685080" cy="10987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8" name="PlaceHolder 19"/>
          <p:cNvSpPr>
            <a:spLocks noGrp="1"/>
          </p:cNvSpPr>
          <p:nvPr>
            <p:ph type="title"/>
          </p:nvPr>
        </p:nvSpPr>
        <p:spPr>
          <a:xfrm>
            <a:off x="865800" y="927000"/>
            <a:ext cx="6342840" cy="70920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9" name="PlaceHolder 20"/>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6" name="CustomShape 1"/>
          <p:cNvSpPr/>
          <p:nvPr/>
        </p:nvSpPr>
        <p:spPr>
          <a:xfrm>
            <a:off x="0" y="0"/>
            <a:ext cx="9118080" cy="6857280"/>
          </a:xfrm>
          <a:prstGeom prst="rect">
            <a:avLst/>
          </a:prstGeom>
          <a:blipFill>
            <a:blip r:embed="rId2"/>
            <a:stretch>
              <a:fillRect l="-8015520" t="0" r="-8147864" b="0"/>
            </a:stretch>
          </a:blipFill>
          <a:ln>
            <a:noFill/>
          </a:ln>
        </p:spPr>
        <p:style>
          <a:lnRef idx="2">
            <a:schemeClr val="accent1">
              <a:shade val="50000"/>
            </a:schemeClr>
          </a:lnRef>
          <a:fillRef idx="1">
            <a:schemeClr val="accent1"/>
          </a:fillRef>
          <a:effectRef idx="0">
            <a:schemeClr val="accent1"/>
          </a:effectRef>
          <a:fontRef idx="minor"/>
        </p:style>
      </p:sp>
      <p:sp>
        <p:nvSpPr>
          <p:cNvPr id="57" name="CustomShape 2"/>
          <p:cNvSpPr/>
          <p:nvPr/>
        </p:nvSpPr>
        <p:spPr>
          <a:xfrm>
            <a:off x="0" y="2895480"/>
            <a:ext cx="2361600" cy="2361600"/>
          </a:xfrm>
          <a:prstGeom prst="ellipse">
            <a:avLst/>
          </a:prstGeom>
          <a:gradFill>
            <a:gsLst>
              <a:gs pos="0">
                <a:schemeClr val="accent5">
                  <a:alpha val="8000"/>
                </a:schemeClr>
              </a:gs>
              <a:gs pos="36000">
                <a:schemeClr val="accent5">
                  <a:alpha val="8000"/>
                </a:schemeClr>
              </a:gs>
              <a:gs pos="72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8" name="CustomShape 3"/>
          <p:cNvSpPr/>
          <p:nvPr/>
        </p:nvSpPr>
        <p:spPr>
          <a:xfrm>
            <a:off x="6299280" y="1676520"/>
            <a:ext cx="2818800" cy="2818800"/>
          </a:xfrm>
          <a:prstGeom prst="ellipse">
            <a:avLst/>
          </a:prstGeom>
          <a:gradFill>
            <a:gsLst>
              <a:gs pos="0">
                <a:schemeClr val="accent5">
                  <a:alpha val="7000"/>
                </a:schemeClr>
              </a:gs>
              <a:gs pos="36000">
                <a:schemeClr val="accent5">
                  <a:alpha val="6000"/>
                </a:schemeClr>
              </a:gs>
              <a:gs pos="69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9" name="CustomShape 4"/>
          <p:cNvSpPr/>
          <p:nvPr/>
        </p:nvSpPr>
        <p:spPr>
          <a:xfrm>
            <a:off x="5689800" y="0"/>
            <a:ext cx="1599480" cy="1599480"/>
          </a:xfrm>
          <a:prstGeom prst="ellipse">
            <a:avLst/>
          </a:prstGeom>
          <a:gradFill>
            <a:gsLst>
              <a:gs pos="0">
                <a:schemeClr val="accent5">
                  <a:alpha val="14000"/>
                </a:schemeClr>
              </a:gs>
              <a:gs pos="36000">
                <a:schemeClr val="accent5">
                  <a:alpha val="7000"/>
                </a:schemeClr>
              </a:gs>
              <a:gs pos="73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0" name="CustomShape 5"/>
          <p:cNvSpPr/>
          <p:nvPr/>
        </p:nvSpPr>
        <p:spPr>
          <a:xfrm>
            <a:off x="6299280" y="5870160"/>
            <a:ext cx="990000" cy="990000"/>
          </a:xfrm>
          <a:prstGeom prst="ellipse">
            <a:avLst/>
          </a:prstGeom>
          <a:gradFill>
            <a:gsLst>
              <a:gs pos="0">
                <a:schemeClr val="accent5">
                  <a:alpha val="14000"/>
                </a:schemeClr>
              </a:gs>
              <a:gs pos="36000">
                <a:schemeClr val="accent5">
                  <a:alpha val="7000"/>
                </a:schemeClr>
              </a:gs>
              <a:gs pos="66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1" name="CustomShape 6"/>
          <p:cNvSpPr/>
          <p:nvPr/>
        </p:nvSpPr>
        <p:spPr>
          <a:xfrm>
            <a:off x="-1440" y="2666880"/>
            <a:ext cx="4190400" cy="4190400"/>
          </a:xfrm>
          <a:prstGeom prst="ellipse">
            <a:avLst/>
          </a:prstGeom>
          <a:gradFill>
            <a:gsLst>
              <a:gs pos="0">
                <a:schemeClr val="accent5">
                  <a:alpha val="11000"/>
                </a:schemeClr>
              </a:gs>
              <a:gs pos="36000">
                <a:schemeClr val="accent5">
                  <a:alpha val="10000"/>
                </a:schemeClr>
              </a:gs>
              <a:gs pos="75000">
                <a:schemeClr val="accent5">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2" name="CustomShape 7"/>
          <p:cNvSpPr/>
          <p:nvPr/>
        </p:nvSpPr>
        <p:spPr>
          <a:xfrm rot="21010200">
            <a:off x="6359400" y="1789560"/>
            <a:ext cx="2377080" cy="317160"/>
          </a:xfrm>
          <a:custGeom>
            <a:avLst/>
            <a:gd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tyle>
          <a:lnRef idx="0"/>
          <a:fillRef idx="0"/>
          <a:effectRef idx="0"/>
          <a:fontRef idx="minor"/>
        </p:style>
      </p:sp>
      <p:sp>
        <p:nvSpPr>
          <p:cNvPr id="63" name="CustomShape 8"/>
          <p:cNvSpPr/>
          <p:nvPr/>
        </p:nvSpPr>
        <p:spPr>
          <a:xfrm>
            <a:off x="484920" y="1856520"/>
            <a:ext cx="8173080" cy="4534560"/>
          </a:xfrm>
          <a:custGeom>
            <a:avLst/>
            <a:gdLst/>
            <a:ahLst/>
            <a:rect l="l" t="t"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tyle>
          <a:lnRef idx="0"/>
          <a:fillRef idx="0"/>
          <a:effectRef idx="0"/>
          <a:fontRef idx="minor"/>
        </p:style>
      </p:sp>
      <p:sp>
        <p:nvSpPr>
          <p:cNvPr id="64" name="CustomShape 9"/>
          <p:cNvSpPr/>
          <p:nvPr/>
        </p:nvSpPr>
        <p:spPr>
          <a:xfrm>
            <a:off x="0" y="0"/>
            <a:ext cx="9143280" cy="6857280"/>
          </a:xfrm>
          <a:custGeom>
            <a:avLst/>
            <a:gdLst/>
            <a:ahLst/>
            <a:rect l="l" t="t"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p:spPr>
        <p:style>
          <a:lnRef idx="0"/>
          <a:fillRef idx="0"/>
          <a:effectRef idx="0"/>
          <a:fontRef idx="minor"/>
        </p:style>
      </p:sp>
      <p:sp>
        <p:nvSpPr>
          <p:cNvPr id="65" name="CustomShape 10"/>
          <p:cNvSpPr/>
          <p:nvPr/>
        </p:nvSpPr>
        <p:spPr>
          <a:xfrm>
            <a:off x="7745760" y="0"/>
            <a:ext cx="685080" cy="10987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6" name="PlaceHolder 11"/>
          <p:cNvSpPr>
            <a:spLocks noGrp="1"/>
          </p:cNvSpPr>
          <p:nvPr>
            <p:ph type="title"/>
          </p:nvPr>
        </p:nvSpPr>
        <p:spPr>
          <a:xfrm>
            <a:off x="457200" y="273600"/>
            <a:ext cx="82292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67" name="PlaceHolder 1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CustomShape 1"/>
          <p:cNvSpPr/>
          <p:nvPr/>
        </p:nvSpPr>
        <p:spPr>
          <a:xfrm>
            <a:off x="609480" y="1848240"/>
            <a:ext cx="7634160" cy="761400"/>
          </a:xfrm>
          <a:prstGeom prst="rect">
            <a:avLst/>
          </a:prstGeom>
          <a:noFill/>
          <a:ln>
            <a:noFill/>
          </a:ln>
        </p:spPr>
        <p:style>
          <a:lnRef idx="0"/>
          <a:fillRef idx="0"/>
          <a:effectRef idx="0"/>
          <a:fontRef idx="minor"/>
        </p:style>
        <p:txBody>
          <a:bodyPr lIns="90000" rIns="90000" tIns="45000" bIns="45000" anchor="b">
            <a:normAutofit/>
          </a:bodyPr>
          <a:p>
            <a:pPr>
              <a:lnSpc>
                <a:spcPct val="100000"/>
              </a:lnSpc>
            </a:pPr>
            <a:r>
              <a:rPr b="0" lang="en-US" sz="4800" spc="-1" strike="noStrike">
                <a:solidFill>
                  <a:srgbClr val="ffffff"/>
                </a:solidFill>
                <a:latin typeface="Century Gothic"/>
              </a:rPr>
              <a:t>Anti-Discrimination Legislation</a:t>
            </a:r>
            <a:endParaRPr b="0" lang="en-US" sz="4800" spc="-1" strike="noStrike">
              <a:latin typeface="Arial"/>
            </a:endParaRPr>
          </a:p>
        </p:txBody>
      </p:sp>
      <p:sp>
        <p:nvSpPr>
          <p:cNvPr id="110" name="CustomShape 2"/>
          <p:cNvSpPr/>
          <p:nvPr/>
        </p:nvSpPr>
        <p:spPr>
          <a:xfrm>
            <a:off x="4191120" y="2522880"/>
            <a:ext cx="2971080" cy="45504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1001"/>
              </a:spcBef>
            </a:pPr>
            <a:r>
              <a:rPr b="0" lang="en-US" sz="1800" spc="-1" strike="noStrike" cap="all">
                <a:solidFill>
                  <a:srgbClr val="ef53a5"/>
                </a:solidFill>
                <a:latin typeface="Century Gothic"/>
              </a:rPr>
              <a:t>  </a:t>
            </a:r>
            <a:r>
              <a:rPr b="0" lang="en-US" sz="1800" spc="-1" strike="noStrike" cap="all">
                <a:solidFill>
                  <a:srgbClr val="ef53a5"/>
                </a:solidFill>
                <a:latin typeface="Century Gothic"/>
              </a:rPr>
              <a:t>Chapter 11</a:t>
            </a:r>
            <a:endParaRPr b="0" lang="en-US" sz="1800" spc="-1" strike="noStrike">
              <a:latin typeface="Arial"/>
            </a:endParaRPr>
          </a:p>
        </p:txBody>
      </p:sp>
      <p:sp>
        <p:nvSpPr>
          <p:cNvPr id="111" name="CustomShape 3"/>
          <p:cNvSpPr/>
          <p:nvPr/>
        </p:nvSpPr>
        <p:spPr>
          <a:xfrm>
            <a:off x="1670040" y="5896080"/>
            <a:ext cx="6766920" cy="36432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ffc000"/>
                </a:solidFill>
                <a:latin typeface="Verdana"/>
                <a:ea typeface="DejaVu Sans"/>
              </a:rPr>
              <a:t>CS449-Professioal Issues in Information Technology</a:t>
            </a:r>
            <a:endParaRPr b="0" lang="en-US" sz="1800" spc="-1" strike="noStrike">
              <a:latin typeface="Arial"/>
            </a:endParaRPr>
          </a:p>
        </p:txBody>
      </p:sp>
    </p:spTree>
  </p:cSld>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2" presetSubtype="4">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additive="repl">
                                        <p:cTn id="7" dur="500" fill="hold"/>
                                        <p:tgtEl>
                                          <p:spTgt spid="109"/>
                                        </p:tgtEl>
                                        <p:attrNameLst>
                                          <p:attrName>ppt_x</p:attrName>
                                        </p:attrNameLst>
                                      </p:cBhvr>
                                      <p:tavLst>
                                        <p:tav tm="0">
                                          <p:val>
                                            <p:strVal val="#ppt_x"/>
                                          </p:val>
                                        </p:tav>
                                        <p:tav tm="100000">
                                          <p:val>
                                            <p:strVal val="#ppt_x"/>
                                          </p:val>
                                        </p:tav>
                                      </p:tavLst>
                                    </p:anim>
                                    <p:anim calcmode="lin" valueType="num">
                                      <p:cBhvr additive="repl">
                                        <p:cTn id="8" dur="500" fill="hold"/>
                                        <p:tgtEl>
                                          <p:spTgt spid="10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nodeType="clickEffect" fill="hold" presetClass="entr" presetID="26">
                                  <p:stCondLst>
                                    <p:cond delay="0"/>
                                  </p:stCondLst>
                                  <p:childTnLst>
                                    <p:set>
                                      <p:cBhvr>
                                        <p:cTn id="12" dur="1" fill="hold">
                                          <p:stCondLst>
                                            <p:cond delay="0"/>
                                          </p:stCondLst>
                                        </p:cTn>
                                        <p:tgtEl>
                                          <p:spTgt spid="110">
                                            <p:txEl>
                                              <p:pRg st="0" end="13"/>
                                            </p:txEl>
                                          </p:spTgt>
                                        </p:tgtEl>
                                        <p:attrNameLst>
                                          <p:attrName>style.visibility</p:attrName>
                                        </p:attrNameLst>
                                      </p:cBhvr>
                                      <p:to>
                                        <p:strVal val="visible"/>
                                      </p:to>
                                    </p:set>
                                    <p:animEffect filter="wipe(down)" transition="out">
                                      <p:cBhvr additive="repl">
                                        <p:cTn id="13" dur="580">
                                          <p:stCondLst>
                                            <p:cond delay="0"/>
                                          </p:stCondLst>
                                        </p:cTn>
                                        <p:tgtEl>
                                          <p:spTgt spid="110">
                                            <p:txEl>
                                              <p:pRg st="0" end="13"/>
                                            </p:txEl>
                                          </p:spTgt>
                                        </p:tgtEl>
                                      </p:cBhvr>
                                    </p:animEffect>
                                    <p:anim calcmode="lin" valueType="num">
                                      <p:cBhvr additive="repl">
                                        <p:cTn id="14" dur="1822">
                                          <p:stCondLst>
                                            <p:cond delay="0"/>
                                          </p:stCondLst>
                                        </p:cTn>
                                        <p:tgtEl>
                                          <p:spTgt spid="110">
                                            <p:txEl>
                                              <p:pRg st="0" end="13"/>
                                            </p:txEl>
                                          </p:spTgt>
                                        </p:tgtEl>
                                        <p:attrNameLst>
                                          <p:attrName>ppt_x</p:attrName>
                                        </p:attrNameLst>
                                      </p:cBhvr>
                                      <p:tavLst>
                                        <p:tav tm="0">
                                          <p:val>
                                            <p:strVal val="#ppt_x-0.25"/>
                                          </p:val>
                                        </p:tav>
                                        <p:tav tm="100000">
                                          <p:val>
                                            <p:strVal val="#ppt_x"/>
                                          </p:val>
                                        </p:tav>
                                      </p:tavLst>
                                    </p:anim>
                                    <p:anim calcmode="lin" valueType="num">
                                      <p:cBhvr additive="repl">
                                        <p:cTn id="15" dur="664">
                                          <p:stCondLst>
                                            <p:cond delay="0"/>
                                          </p:stCondLst>
                                        </p:cTn>
                                        <p:tgtEl>
                                          <p:spTgt spid="110">
                                            <p:txEl>
                                              <p:pRg st="0" end="13"/>
                                            </p:txEl>
                                          </p:spTgt>
                                        </p:tgtEl>
                                        <p:attrNameLst>
                                          <p:attrName>ppt_y</p:attrName>
                                        </p:attrNameLst>
                                      </p:cBhvr>
                                      <p:tavLst/>
                                    </p:anim>
                                    <p:anim calcmode="lin" valueType="num">
                                      <p:cBhvr additive="repl">
                                        <p:cTn id="16" dur="664">
                                          <p:stCondLst>
                                            <p:cond delay="664"/>
                                          </p:stCondLst>
                                        </p:cTn>
                                        <p:tgtEl>
                                          <p:spTgt spid="110">
                                            <p:txEl>
                                              <p:pRg st="0" end="13"/>
                                            </p:txEl>
                                          </p:spTgt>
                                        </p:tgtEl>
                                        <p:attrNameLst>
                                          <p:attrName>ppt_y</p:attrName>
                                        </p:attrNameLst>
                                      </p:cBhvr>
                                      <p:tavLst/>
                                    </p:anim>
                                    <p:anim calcmode="lin" valueType="num">
                                      <p:cBhvr additive="repl">
                                        <p:cTn id="17" dur="332">
                                          <p:stCondLst>
                                            <p:cond delay="1324"/>
                                          </p:stCondLst>
                                        </p:cTn>
                                        <p:tgtEl>
                                          <p:spTgt spid="110">
                                            <p:txEl>
                                              <p:pRg st="0" end="13"/>
                                            </p:txEl>
                                          </p:spTgt>
                                        </p:tgtEl>
                                        <p:attrNameLst>
                                          <p:attrName>ppt_y</p:attrName>
                                        </p:attrNameLst>
                                      </p:cBhvr>
                                      <p:tavLst/>
                                    </p:anim>
                                    <p:anim calcmode="lin" valueType="num">
                                      <p:cBhvr additive="repl">
                                        <p:cTn id="18" dur="164">
                                          <p:stCondLst>
                                            <p:cond delay="1656"/>
                                          </p:stCondLst>
                                        </p:cTn>
                                        <p:tgtEl>
                                          <p:spTgt spid="110">
                                            <p:txEl>
                                              <p:pRg st="0" end="13"/>
                                            </p:txEl>
                                          </p:spTgt>
                                        </p:tgtEl>
                                        <p:attrNameLst>
                                          <p:attrName>ppt_y</p:attrName>
                                        </p:attrNameLst>
                                      </p:cBhvr>
                                      <p:tavLst/>
                                    </p:anim>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533520" y="81432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WHAT IS DISCRIMINATION?....</a:t>
            </a:r>
            <a:endParaRPr b="0" lang="en-US" sz="3200" spc="-1" strike="noStrike">
              <a:latin typeface="Arial"/>
            </a:endParaRPr>
          </a:p>
        </p:txBody>
      </p:sp>
      <p:sp>
        <p:nvSpPr>
          <p:cNvPr id="153" name="CustomShape 2"/>
          <p:cNvSpPr/>
          <p:nvPr/>
        </p:nvSpPr>
        <p:spPr>
          <a:xfrm>
            <a:off x="380880" y="228600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Industrial tribunals have the view that racial or sexual harassment is direct discrimination. </a:t>
            </a: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Harassment is defined as ‘engaging in unwanted conduct which will  violate another person’s dignity or creating an intimidating, hostile, degrading, humiliating or offensive environment’.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However, harassment is, anyway, unlawful under the Harassment Act 1996.</a:t>
            </a:r>
            <a:endParaRPr b="0" lang="en-US" sz="1800" spc="-1" strike="noStrike">
              <a:latin typeface="Arial"/>
            </a:endParaRPr>
          </a:p>
          <a:p>
            <a:pPr algn="just">
              <a:lnSpc>
                <a:spcPct val="100000"/>
              </a:lnSpc>
              <a:spcBef>
                <a:spcPts val="1001"/>
              </a:spcBef>
            </a:pPr>
            <a:r>
              <a:rPr b="0" lang="en-US" sz="1800" spc="-1" strike="noStrike" u="sng">
                <a:solidFill>
                  <a:srgbClr val="404040"/>
                </a:solidFill>
                <a:uFillTx/>
                <a:latin typeface="Century Gothic"/>
              </a:rPr>
              <a:t>Indirect discrimination occurs when an employer imposes conditions that apply to all employees or all applicants but have a disproportionate effect on one group.</a:t>
            </a:r>
            <a:endParaRPr b="0" lang="en-US" sz="1800" spc="-1" strike="noStrike">
              <a:latin typeface="Arial"/>
            </a:endParaRPr>
          </a:p>
        </p:txBody>
      </p:sp>
      <p:sp>
        <p:nvSpPr>
          <p:cNvPr id="15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9BEB82E7-DCE3-48AA-98C9-24A246EA3434}" type="datetime1">
              <a:rPr b="1" lang="en-US" sz="900" spc="-1" strike="noStrike">
                <a:solidFill>
                  <a:srgbClr val="b31166"/>
                </a:solidFill>
                <a:latin typeface="Century Gothic"/>
              </a:rPr>
              <a:t>12/18/2018</a:t>
            </a:fld>
            <a:endParaRPr b="0" lang="en-US" sz="900" spc="-1" strike="noStrike">
              <a:latin typeface="Arial"/>
            </a:endParaRPr>
          </a:p>
        </p:txBody>
      </p:sp>
      <p:sp>
        <p:nvSpPr>
          <p:cNvPr id="15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56"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F8F78982-2ABC-4502-A021-5EADF07824CB}"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155" dur="indefinite" restart="never" nodeType="tmRoot">
          <p:childTnLst>
            <p:seq>
              <p:cTn id="156" dur="indefinite" nodeType="mainSeq">
                <p:childTnLst>
                  <p:par>
                    <p:cTn id="157" fill="hold">
                      <p:stCondLst>
                        <p:cond delay="indefinite"/>
                      </p:stCondLst>
                      <p:childTnLst>
                        <p:par>
                          <p:cTn id="158" fill="hold">
                            <p:stCondLst>
                              <p:cond delay="0"/>
                            </p:stCondLst>
                            <p:childTnLst>
                              <p:par>
                                <p:cTn id="159" nodeType="clickEffect" fill="hold" presetClass="entr" presetID="10">
                                  <p:stCondLst>
                                    <p:cond delay="0"/>
                                  </p:stCondLst>
                                  <p:childTnLst>
                                    <p:set>
                                      <p:cBhvr>
                                        <p:cTn id="160" dur="1" fill="hold">
                                          <p:stCondLst>
                                            <p:cond delay="0"/>
                                          </p:stCondLst>
                                        </p:cTn>
                                        <p:tgtEl>
                                          <p:spTgt spid="153">
                                            <p:txEl>
                                              <p:pRg st="519" end="519"/>
                                            </p:txEl>
                                          </p:spTgt>
                                        </p:tgtEl>
                                        <p:attrNameLst>
                                          <p:attrName>style.visibility</p:attrName>
                                        </p:attrNameLst>
                                      </p:cBhvr>
                                      <p:to>
                                        <p:strVal val="visible"/>
                                      </p:to>
                                    </p:set>
                                    <p:animEffect filter="fade" transition="in">
                                      <p:cBhvr additive="repl">
                                        <p:cTn id="161" dur="500"/>
                                        <p:tgtEl>
                                          <p:spTgt spid="153">
                                            <p:txEl>
                                              <p:pRg st="519" end="519"/>
                                            </p:txEl>
                                          </p:spTgt>
                                        </p:tgtEl>
                                      </p:cBhvr>
                                    </p:animEffect>
                                  </p:childTnLst>
                                </p:cTn>
                              </p:par>
                            </p:childTnLst>
                          </p:cTn>
                        </p:par>
                      </p:childTnLst>
                    </p:cTn>
                  </p:par>
                  <p:par>
                    <p:cTn id="162" fill="hold">
                      <p:stCondLst>
                        <p:cond delay="indefinite"/>
                      </p:stCondLst>
                      <p:childTnLst>
                        <p:par>
                          <p:cTn id="163" fill="hold">
                            <p:stCondLst>
                              <p:cond delay="0"/>
                            </p:stCondLst>
                            <p:childTnLst>
                              <p:par>
                                <p:cTn id="164" nodeType="clickEffect" fill="hold" presetClass="entr" presetID="10">
                                  <p:stCondLst>
                                    <p:cond delay="0"/>
                                  </p:stCondLst>
                                  <p:childTnLst>
                                    <p:set>
                                      <p:cBhvr>
                                        <p:cTn id="165" dur="1" fill="hold">
                                          <p:stCondLst>
                                            <p:cond delay="0"/>
                                          </p:stCondLst>
                                        </p:cTn>
                                        <p:tgtEl>
                                          <p:spTgt spid="153">
                                            <p:txEl>
                                              <p:pRg st="519" end="519"/>
                                            </p:txEl>
                                          </p:spTgt>
                                        </p:tgtEl>
                                        <p:attrNameLst>
                                          <p:attrName>style.visibility</p:attrName>
                                        </p:attrNameLst>
                                      </p:cBhvr>
                                      <p:to>
                                        <p:strVal val="visible"/>
                                      </p:to>
                                    </p:set>
                                    <p:animEffect filter="fade" transition="in">
                                      <p:cBhvr additive="repl">
                                        <p:cTn id="166" dur="500"/>
                                        <p:tgtEl>
                                          <p:spTgt spid="153">
                                            <p:txEl>
                                              <p:pRg st="519" end="519"/>
                                            </p:txEl>
                                          </p:spTgt>
                                        </p:tgtEl>
                                      </p:cBhvr>
                                    </p:animEffect>
                                  </p:childTnLst>
                                </p:cTn>
                              </p:par>
                            </p:childTnLst>
                          </p:cTn>
                        </p:par>
                      </p:childTnLst>
                    </p:cTn>
                  </p:par>
                  <p:par>
                    <p:cTn id="167" fill="hold">
                      <p:stCondLst>
                        <p:cond delay="indefinite"/>
                      </p:stCondLst>
                      <p:childTnLst>
                        <p:par>
                          <p:cTn id="168" fill="hold">
                            <p:stCondLst>
                              <p:cond delay="0"/>
                            </p:stCondLst>
                            <p:childTnLst>
                              <p:par>
                                <p:cTn id="169" nodeType="clickEffect" fill="hold" presetClass="entr" presetID="10">
                                  <p:stCondLst>
                                    <p:cond delay="0"/>
                                  </p:stCondLst>
                                  <p:childTnLst>
                                    <p:set>
                                      <p:cBhvr>
                                        <p:cTn id="170" dur="1" fill="hold">
                                          <p:stCondLst>
                                            <p:cond delay="0"/>
                                          </p:stCondLst>
                                        </p:cTn>
                                        <p:tgtEl>
                                          <p:spTgt spid="153">
                                            <p:txEl>
                                              <p:pRg st="519" end="519"/>
                                            </p:txEl>
                                          </p:spTgt>
                                        </p:tgtEl>
                                        <p:attrNameLst>
                                          <p:attrName>style.visibility</p:attrName>
                                        </p:attrNameLst>
                                      </p:cBhvr>
                                      <p:to>
                                        <p:strVal val="visible"/>
                                      </p:to>
                                    </p:set>
                                    <p:animEffect filter="fade" transition="in">
                                      <p:cBhvr additive="repl">
                                        <p:cTn id="171" dur="500"/>
                                        <p:tgtEl>
                                          <p:spTgt spid="153">
                                            <p:txEl>
                                              <p:pRg st="519" end="519"/>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CustomShape 1"/>
          <p:cNvSpPr/>
          <p:nvPr/>
        </p:nvSpPr>
        <p:spPr>
          <a:xfrm>
            <a:off x="533520" y="76032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WHAT IS DISCRIMINATION?....</a:t>
            </a:r>
            <a:endParaRPr b="0" lang="en-US" sz="3200" spc="-1" strike="noStrike">
              <a:latin typeface="Arial"/>
            </a:endParaRPr>
          </a:p>
        </p:txBody>
      </p:sp>
      <p:sp>
        <p:nvSpPr>
          <p:cNvPr id="158" name="CustomShape 2"/>
          <p:cNvSpPr/>
          <p:nvPr/>
        </p:nvSpPr>
        <p:spPr>
          <a:xfrm>
            <a:off x="380880" y="251460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Here are a few examples that might constitute indirect discrimination:</a:t>
            </a:r>
            <a:endParaRPr b="0" lang="en-US" sz="1800" spc="-1" strike="noStrike">
              <a:latin typeface="Arial"/>
            </a:endParaRPr>
          </a:p>
          <a:p>
            <a:pPr algn="just">
              <a:lnSpc>
                <a:spcPct val="100000"/>
              </a:lnSpc>
              <a:spcBef>
                <a:spcPts val="1001"/>
              </a:spcBef>
            </a:pP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Advertising a job with the requirement that applicants must be at least 180 cm tall. In the UK, there are many men over 180 cm tall but very few women. The result is that few women can apply for the job.</a:t>
            </a:r>
            <a:endParaRPr b="0" lang="en-US" sz="1800" spc="-1" strike="noStrike">
              <a:latin typeface="Arial"/>
            </a:endParaRPr>
          </a:p>
          <a:p>
            <a:pPr algn="just">
              <a:lnSpc>
                <a:spcPct val="100000"/>
              </a:lnSpc>
              <a:spcBef>
                <a:spcPts val="1001"/>
              </a:spcBef>
            </a:pP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When allocating public housing, a local authority has a policy of giving priority to the children of existing tenants.</a:t>
            </a:r>
            <a:endParaRPr b="0" lang="en-US" sz="1800" spc="-1" strike="noStrike">
              <a:latin typeface="Arial"/>
            </a:endParaRPr>
          </a:p>
        </p:txBody>
      </p:sp>
      <p:sp>
        <p:nvSpPr>
          <p:cNvPr id="15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778A65D3-8369-4E3D-83F0-F5D4DA357CB2}" type="datetime1">
              <a:rPr b="1" lang="en-US" sz="900" spc="-1" strike="noStrike">
                <a:solidFill>
                  <a:srgbClr val="b31166"/>
                </a:solidFill>
                <a:latin typeface="Century Gothic"/>
              </a:rPr>
              <a:t>12/18/2018</a:t>
            </a:fld>
            <a:endParaRPr b="0" lang="en-US" sz="900" spc="-1" strike="noStrike">
              <a:latin typeface="Arial"/>
            </a:endParaRPr>
          </a:p>
        </p:txBody>
      </p:sp>
      <p:sp>
        <p:nvSpPr>
          <p:cNvPr id="16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61"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CBD49350-7F8F-420A-AEE7-5B699D882961}"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172" dur="indefinite" restart="never" nodeType="tmRoot">
          <p:childTnLst>
            <p:seq>
              <p:cTn id="173" dur="indefinite" nodeType="mainSeq">
                <p:childTnLst>
                  <p:par>
                    <p:cTn id="174" fill="hold">
                      <p:stCondLst>
                        <p:cond delay="indefinite"/>
                      </p:stCondLst>
                      <p:childTnLst>
                        <p:par>
                          <p:cTn id="175" fill="hold">
                            <p:stCondLst>
                              <p:cond delay="0"/>
                            </p:stCondLst>
                            <p:childTnLst>
                              <p:par>
                                <p:cTn id="176" nodeType="clickEffect" fill="hold" presetClass="entr" presetID="10">
                                  <p:stCondLst>
                                    <p:cond delay="0"/>
                                  </p:stCondLst>
                                  <p:childTnLst>
                                    <p:set>
                                      <p:cBhvr>
                                        <p:cTn id="177" dur="1" fill="hold">
                                          <p:stCondLst>
                                            <p:cond delay="0"/>
                                          </p:stCondLst>
                                        </p:cTn>
                                        <p:tgtEl>
                                          <p:spTgt spid="158">
                                            <p:txEl>
                                              <p:pRg st="396" end="396"/>
                                            </p:txEl>
                                          </p:spTgt>
                                        </p:tgtEl>
                                        <p:attrNameLst>
                                          <p:attrName>style.visibility</p:attrName>
                                        </p:attrNameLst>
                                      </p:cBhvr>
                                      <p:to>
                                        <p:strVal val="visible"/>
                                      </p:to>
                                    </p:set>
                                    <p:animEffect filter="fade" transition="in">
                                      <p:cBhvr additive="repl">
                                        <p:cTn id="178" dur="500"/>
                                        <p:tgtEl>
                                          <p:spTgt spid="158">
                                            <p:txEl>
                                              <p:pRg st="396" end="396"/>
                                            </p:txEl>
                                          </p:spTgt>
                                        </p:tgtEl>
                                      </p:cBhvr>
                                    </p:animEffect>
                                  </p:childTnLst>
                                </p:cTn>
                              </p:par>
                            </p:childTnLst>
                          </p:cTn>
                        </p:par>
                      </p:childTnLst>
                    </p:cTn>
                  </p:par>
                  <p:par>
                    <p:cTn id="179" fill="hold">
                      <p:stCondLst>
                        <p:cond delay="indefinite"/>
                      </p:stCondLst>
                      <p:childTnLst>
                        <p:par>
                          <p:cTn id="180" fill="hold">
                            <p:stCondLst>
                              <p:cond delay="0"/>
                            </p:stCondLst>
                            <p:childTnLst>
                              <p:par>
                                <p:cTn id="181" nodeType="clickEffect" fill="hold" presetClass="entr" presetID="10">
                                  <p:stCondLst>
                                    <p:cond delay="0"/>
                                  </p:stCondLst>
                                  <p:childTnLst>
                                    <p:set>
                                      <p:cBhvr>
                                        <p:cTn id="182" dur="1" fill="hold">
                                          <p:stCondLst>
                                            <p:cond delay="0"/>
                                          </p:stCondLst>
                                        </p:cTn>
                                        <p:tgtEl>
                                          <p:spTgt spid="158">
                                            <p:txEl>
                                              <p:pRg st="396" end="396"/>
                                            </p:txEl>
                                          </p:spTgt>
                                        </p:tgtEl>
                                        <p:attrNameLst>
                                          <p:attrName>style.visibility</p:attrName>
                                        </p:attrNameLst>
                                      </p:cBhvr>
                                      <p:to>
                                        <p:strVal val="visible"/>
                                      </p:to>
                                    </p:set>
                                    <p:animEffect filter="fade" transition="in">
                                      <p:cBhvr additive="repl">
                                        <p:cTn id="183" dur="500"/>
                                        <p:tgtEl>
                                          <p:spTgt spid="158">
                                            <p:txEl>
                                              <p:pRg st="396" end="396"/>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590760" y="76896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WHAT IS DISCRIMINATION?....</a:t>
            </a:r>
            <a:endParaRPr b="0" lang="en-US" sz="3200" spc="-1" strike="noStrike">
              <a:latin typeface="Arial"/>
            </a:endParaRPr>
          </a:p>
        </p:txBody>
      </p:sp>
      <p:sp>
        <p:nvSpPr>
          <p:cNvPr id="163" name="CustomShape 2"/>
          <p:cNvSpPr/>
          <p:nvPr/>
        </p:nvSpPr>
        <p:spPr>
          <a:xfrm>
            <a:off x="380880" y="2590920"/>
            <a:ext cx="8533800" cy="5180760"/>
          </a:xfrm>
          <a:prstGeom prst="rect">
            <a:avLst/>
          </a:prstGeom>
          <a:noFill/>
          <a:ln>
            <a:noFill/>
          </a:ln>
        </p:spPr>
        <p:style>
          <a:lnRef idx="0"/>
          <a:fillRef idx="0"/>
          <a:effectRef idx="0"/>
          <a:fontRef idx="minor"/>
        </p:style>
        <p:txBody>
          <a:bodyPr lIns="90000" rIns="90000" tIns="45000" bIns="45000"/>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An employer insisting that all employees work on Saturdays. This might be indirect discrimination against those who practice Judaism, since Saturday is their Sabbath. This would be discrimination on grounds of religion but, since the practitioners of Judaism are overwhelmingly of the Jewish race, it might also be regarded as racial discrimination.</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Where it is associated with jobs, indirect discrimination can be justified if the employer proves that there is a genuine occupational requirement that the offending condition be satisfied.</a:t>
            </a:r>
            <a:endParaRPr b="0" lang="en-US" sz="1800" spc="-1" strike="noStrike">
              <a:latin typeface="Arial"/>
            </a:endParaRPr>
          </a:p>
        </p:txBody>
      </p:sp>
      <p:sp>
        <p:nvSpPr>
          <p:cNvPr id="16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2156257E-41D2-4A62-B7FA-EAE5B4ACB0DE}" type="datetime1">
              <a:rPr b="1" lang="en-US" sz="900" spc="-1" strike="noStrike">
                <a:solidFill>
                  <a:srgbClr val="b31166"/>
                </a:solidFill>
                <a:latin typeface="Century Gothic"/>
              </a:rPr>
              <a:t>12/18/2018</a:t>
            </a:fld>
            <a:endParaRPr b="0" lang="en-US" sz="900" spc="-1" strike="noStrike">
              <a:latin typeface="Arial"/>
            </a:endParaRPr>
          </a:p>
        </p:txBody>
      </p:sp>
      <p:sp>
        <p:nvSpPr>
          <p:cNvPr id="16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66"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C2DFF848-85EE-446E-A180-C3AFCB8A9037}"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184" dur="indefinite" restart="never" nodeType="tmRoot">
          <p:childTnLst>
            <p:seq>
              <p:cTn id="185" dur="indefinite" nodeType="mainSeq">
                <p:childTnLst>
                  <p:par>
                    <p:cTn id="186" fill="hold">
                      <p:stCondLst>
                        <p:cond delay="indefinite"/>
                      </p:stCondLst>
                      <p:childTnLst>
                        <p:par>
                          <p:cTn id="187" fill="hold">
                            <p:stCondLst>
                              <p:cond delay="0"/>
                            </p:stCondLst>
                            <p:childTnLst>
                              <p:par>
                                <p:cTn id="188" nodeType="clickEffect" fill="hold" presetClass="entr" presetID="10">
                                  <p:stCondLst>
                                    <p:cond delay="0"/>
                                  </p:stCondLst>
                                  <p:childTnLst>
                                    <p:set>
                                      <p:cBhvr>
                                        <p:cTn id="189" dur="1" fill="hold">
                                          <p:stCondLst>
                                            <p:cond delay="0"/>
                                          </p:stCondLst>
                                        </p:cTn>
                                        <p:tgtEl>
                                          <p:spTgt spid="163">
                                            <p:txEl>
                                              <p:pRg st="541" end="541"/>
                                            </p:txEl>
                                          </p:spTgt>
                                        </p:tgtEl>
                                        <p:attrNameLst>
                                          <p:attrName>style.visibility</p:attrName>
                                        </p:attrNameLst>
                                      </p:cBhvr>
                                      <p:to>
                                        <p:strVal val="visible"/>
                                      </p:to>
                                    </p:set>
                                    <p:animEffect filter="fade" transition="in">
                                      <p:cBhvr additive="repl">
                                        <p:cTn id="190" dur="500"/>
                                        <p:tgtEl>
                                          <p:spTgt spid="163">
                                            <p:txEl>
                                              <p:pRg st="541" end="541"/>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CustomShape 1"/>
          <p:cNvSpPr/>
          <p:nvPr/>
        </p:nvSpPr>
        <p:spPr>
          <a:xfrm>
            <a:off x="533520" y="103392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GENDER</a:t>
            </a:r>
            <a:endParaRPr b="0" lang="en-US" sz="3200" spc="-1" strike="noStrike">
              <a:latin typeface="Arial"/>
            </a:endParaRPr>
          </a:p>
        </p:txBody>
      </p:sp>
      <p:sp>
        <p:nvSpPr>
          <p:cNvPr id="168" name="CustomShape 2"/>
          <p:cNvSpPr/>
          <p:nvPr/>
        </p:nvSpPr>
        <p:spPr>
          <a:xfrm>
            <a:off x="380880" y="274320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The position of women workers in the 1960s was worst, there would either be separate, lower scales for women or there would be additional allowances for men, especially for married men.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Female employee who got married might lose her job or might be transferred to the ‘temporary’ staff, making her ineligible for bonuses or additional holiday entitlement for long service.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Women who had babies, would have to resign from work. </a:t>
            </a:r>
            <a:endParaRPr b="0" lang="en-US" sz="1800" spc="-1" strike="noStrike">
              <a:latin typeface="Arial"/>
            </a:endParaRPr>
          </a:p>
        </p:txBody>
      </p:sp>
      <p:sp>
        <p:nvSpPr>
          <p:cNvPr id="16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F098951A-CEE3-4034-A996-04AA866D6492}" type="datetime1">
              <a:rPr b="1" lang="en-US" sz="900" spc="-1" strike="noStrike">
                <a:solidFill>
                  <a:srgbClr val="b31166"/>
                </a:solidFill>
                <a:latin typeface="Century Gothic"/>
              </a:rPr>
              <a:t>12/18/2018</a:t>
            </a:fld>
            <a:endParaRPr b="0" lang="en-US" sz="900" spc="-1" strike="noStrike">
              <a:latin typeface="Arial"/>
            </a:endParaRPr>
          </a:p>
        </p:txBody>
      </p:sp>
      <p:sp>
        <p:nvSpPr>
          <p:cNvPr id="17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71"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0E0A9550-D9AA-4204-ADA1-4A0506DEE7E0}"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191" dur="indefinite" restart="never" nodeType="tmRoot">
          <p:childTnLst>
            <p:seq>
              <p:cTn id="192" dur="indefinite" nodeType="mainSeq">
                <p:childTnLst>
                  <p:par>
                    <p:cTn id="193" fill="hold">
                      <p:stCondLst>
                        <p:cond delay="indefinite"/>
                      </p:stCondLst>
                      <p:childTnLst>
                        <p:par>
                          <p:cTn id="194" fill="hold">
                            <p:stCondLst>
                              <p:cond delay="0"/>
                            </p:stCondLst>
                            <p:childTnLst>
                              <p:par>
                                <p:cTn id="195" nodeType="clickEffect" fill="hold" presetClass="entr" presetID="10">
                                  <p:stCondLst>
                                    <p:cond delay="0"/>
                                  </p:stCondLst>
                                  <p:childTnLst>
                                    <p:set>
                                      <p:cBhvr>
                                        <p:cTn id="196" dur="1" fill="hold">
                                          <p:stCondLst>
                                            <p:cond delay="0"/>
                                          </p:stCondLst>
                                        </p:cTn>
                                        <p:tgtEl>
                                          <p:spTgt spid="168">
                                            <p:txEl>
                                              <p:pRg st="432" end="432"/>
                                            </p:txEl>
                                          </p:spTgt>
                                        </p:tgtEl>
                                        <p:attrNameLst>
                                          <p:attrName>style.visibility</p:attrName>
                                        </p:attrNameLst>
                                      </p:cBhvr>
                                      <p:to>
                                        <p:strVal val="visible"/>
                                      </p:to>
                                    </p:set>
                                    <p:animEffect filter="fade" transition="in">
                                      <p:cBhvr additive="repl">
                                        <p:cTn id="197" dur="500"/>
                                        <p:tgtEl>
                                          <p:spTgt spid="168">
                                            <p:txEl>
                                              <p:pRg st="432" end="432"/>
                                            </p:txEl>
                                          </p:spTgt>
                                        </p:tgtEl>
                                      </p:cBhvr>
                                    </p:animEffect>
                                  </p:childTnLst>
                                </p:cTn>
                              </p:par>
                            </p:childTnLst>
                          </p:cTn>
                        </p:par>
                      </p:childTnLst>
                    </p:cTn>
                  </p:par>
                  <p:par>
                    <p:cTn id="198" fill="hold">
                      <p:stCondLst>
                        <p:cond delay="indefinite"/>
                      </p:stCondLst>
                      <p:childTnLst>
                        <p:par>
                          <p:cTn id="199" fill="hold">
                            <p:stCondLst>
                              <p:cond delay="0"/>
                            </p:stCondLst>
                            <p:childTnLst>
                              <p:par>
                                <p:cTn id="200" nodeType="clickEffect" fill="hold" presetClass="entr" presetID="10">
                                  <p:stCondLst>
                                    <p:cond delay="0"/>
                                  </p:stCondLst>
                                  <p:childTnLst>
                                    <p:set>
                                      <p:cBhvr>
                                        <p:cTn id="201" dur="1" fill="hold">
                                          <p:stCondLst>
                                            <p:cond delay="0"/>
                                          </p:stCondLst>
                                        </p:cTn>
                                        <p:tgtEl>
                                          <p:spTgt spid="168">
                                            <p:txEl>
                                              <p:pRg st="432" end="432"/>
                                            </p:txEl>
                                          </p:spTgt>
                                        </p:tgtEl>
                                        <p:attrNameLst>
                                          <p:attrName>style.visibility</p:attrName>
                                        </p:attrNameLst>
                                      </p:cBhvr>
                                      <p:to>
                                        <p:strVal val="visible"/>
                                      </p:to>
                                    </p:set>
                                    <p:animEffect filter="fade" transition="in">
                                      <p:cBhvr additive="repl">
                                        <p:cTn id="202" dur="500"/>
                                        <p:tgtEl>
                                          <p:spTgt spid="168">
                                            <p:txEl>
                                              <p:pRg st="432" end="432"/>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CustomShape 1"/>
          <p:cNvSpPr/>
          <p:nvPr/>
        </p:nvSpPr>
        <p:spPr>
          <a:xfrm>
            <a:off x="533520" y="78120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GENDER….</a:t>
            </a:r>
            <a:endParaRPr b="0" lang="en-US" sz="3200" spc="-1" strike="noStrike">
              <a:latin typeface="Arial"/>
            </a:endParaRPr>
          </a:p>
        </p:txBody>
      </p:sp>
      <p:sp>
        <p:nvSpPr>
          <p:cNvPr id="173" name="CustomShape 2"/>
          <p:cNvSpPr/>
          <p:nvPr/>
        </p:nvSpPr>
        <p:spPr>
          <a:xfrm>
            <a:off x="380880" y="243828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Other than few professions such as nursing and teaching, promotions were very unlikely and there were few women in senior positions.</a:t>
            </a: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It was very difficult for women to gain entry to academic and professional courses in the fields of medicine or the law that would have qualified them for senior positions. </a:t>
            </a: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Discrimination was also present outside the employment field. Some hotels would refuse rooms to unaccompanied women.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u="sng">
                <a:solidFill>
                  <a:srgbClr val="404040"/>
                </a:solidFill>
                <a:uFillTx/>
                <a:latin typeface="Century Gothic"/>
              </a:rPr>
              <a:t>Mortgage companies</a:t>
            </a:r>
            <a:r>
              <a:rPr b="0" lang="en-US" sz="1800" spc="-1" strike="noStrike">
                <a:solidFill>
                  <a:srgbClr val="404040"/>
                </a:solidFill>
                <a:latin typeface="Century Gothic"/>
              </a:rPr>
              <a:t> had much stricter criteria for a single woman than to a single man.</a:t>
            </a:r>
            <a:endParaRPr b="0" lang="en-US" sz="1800" spc="-1" strike="noStrike">
              <a:latin typeface="Arial"/>
            </a:endParaRPr>
          </a:p>
        </p:txBody>
      </p:sp>
      <p:sp>
        <p:nvSpPr>
          <p:cNvPr id="17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77CE0DE7-FC5A-475F-9538-BDDDE84B7E63}" type="datetime1">
              <a:rPr b="1" lang="en-US" sz="900" spc="-1" strike="noStrike">
                <a:solidFill>
                  <a:srgbClr val="b31166"/>
                </a:solidFill>
                <a:latin typeface="Century Gothic"/>
              </a:rPr>
              <a:t>12/18/2018</a:t>
            </a:fld>
            <a:endParaRPr b="0" lang="en-US" sz="900" spc="-1" strike="noStrike">
              <a:latin typeface="Arial"/>
            </a:endParaRPr>
          </a:p>
        </p:txBody>
      </p:sp>
      <p:sp>
        <p:nvSpPr>
          <p:cNvPr id="17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76"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BC425B22-376B-4F33-B1E3-785077C355BD}"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203" dur="indefinite" restart="never" nodeType="tmRoot">
          <p:childTnLst>
            <p:seq>
              <p:cTn id="204" dur="indefinite" nodeType="mainSeq">
                <p:childTnLst>
                  <p:par>
                    <p:cTn id="205" fill="hold">
                      <p:stCondLst>
                        <p:cond delay="indefinite"/>
                      </p:stCondLst>
                      <p:childTnLst>
                        <p:par>
                          <p:cTn id="206" fill="hold">
                            <p:stCondLst>
                              <p:cond delay="0"/>
                            </p:stCondLst>
                            <p:childTnLst>
                              <p:par>
                                <p:cTn id="207" nodeType="clickEffect" fill="hold" presetClass="entr" presetID="10">
                                  <p:stCondLst>
                                    <p:cond delay="0"/>
                                  </p:stCondLst>
                                  <p:childTnLst>
                                    <p:set>
                                      <p:cBhvr>
                                        <p:cTn id="208" dur="1" fill="hold">
                                          <p:stCondLst>
                                            <p:cond delay="0"/>
                                          </p:stCondLst>
                                        </p:cTn>
                                        <p:tgtEl>
                                          <p:spTgt spid="173">
                                            <p:txEl>
                                              <p:pRg st="513" end="513"/>
                                            </p:txEl>
                                          </p:spTgt>
                                        </p:tgtEl>
                                        <p:attrNameLst>
                                          <p:attrName>style.visibility</p:attrName>
                                        </p:attrNameLst>
                                      </p:cBhvr>
                                      <p:to>
                                        <p:strVal val="visible"/>
                                      </p:to>
                                    </p:set>
                                    <p:animEffect filter="fade" transition="in">
                                      <p:cBhvr additive="repl">
                                        <p:cTn id="209" dur="500"/>
                                        <p:tgtEl>
                                          <p:spTgt spid="173">
                                            <p:txEl>
                                              <p:pRg st="513" end="513"/>
                                            </p:txEl>
                                          </p:spTgt>
                                        </p:tgtEl>
                                      </p:cBhvr>
                                    </p:animEffect>
                                  </p:childTnLst>
                                </p:cTn>
                              </p:par>
                            </p:childTnLst>
                          </p:cTn>
                        </p:par>
                      </p:childTnLst>
                    </p:cTn>
                  </p:par>
                  <p:par>
                    <p:cTn id="210" fill="hold">
                      <p:stCondLst>
                        <p:cond delay="indefinite"/>
                      </p:stCondLst>
                      <p:childTnLst>
                        <p:par>
                          <p:cTn id="211" fill="hold">
                            <p:stCondLst>
                              <p:cond delay="0"/>
                            </p:stCondLst>
                            <p:childTnLst>
                              <p:par>
                                <p:cTn id="212" nodeType="clickEffect" fill="hold" presetClass="entr" presetID="10">
                                  <p:stCondLst>
                                    <p:cond delay="0"/>
                                  </p:stCondLst>
                                  <p:childTnLst>
                                    <p:set>
                                      <p:cBhvr>
                                        <p:cTn id="213" dur="1" fill="hold">
                                          <p:stCondLst>
                                            <p:cond delay="0"/>
                                          </p:stCondLst>
                                        </p:cTn>
                                        <p:tgtEl>
                                          <p:spTgt spid="173">
                                            <p:txEl>
                                              <p:pRg st="513" end="513"/>
                                            </p:txEl>
                                          </p:spTgt>
                                        </p:tgtEl>
                                        <p:attrNameLst>
                                          <p:attrName>style.visibility</p:attrName>
                                        </p:attrNameLst>
                                      </p:cBhvr>
                                      <p:to>
                                        <p:strVal val="visible"/>
                                      </p:to>
                                    </p:set>
                                    <p:animEffect filter="fade" transition="in">
                                      <p:cBhvr additive="repl">
                                        <p:cTn id="214" dur="500"/>
                                        <p:tgtEl>
                                          <p:spTgt spid="173">
                                            <p:txEl>
                                              <p:pRg st="513" end="513"/>
                                            </p:txEl>
                                          </p:spTgt>
                                        </p:tgtEl>
                                      </p:cBhvr>
                                    </p:animEffect>
                                  </p:childTnLst>
                                </p:cTn>
                              </p:par>
                            </p:childTnLst>
                          </p:cTn>
                        </p:par>
                      </p:childTnLst>
                    </p:cTn>
                  </p:par>
                  <p:par>
                    <p:cTn id="215" fill="hold">
                      <p:stCondLst>
                        <p:cond delay="indefinite"/>
                      </p:stCondLst>
                      <p:childTnLst>
                        <p:par>
                          <p:cTn id="216" fill="hold">
                            <p:stCondLst>
                              <p:cond delay="0"/>
                            </p:stCondLst>
                            <p:childTnLst>
                              <p:par>
                                <p:cTn id="217" nodeType="clickEffect" fill="hold" presetClass="entr" presetID="10">
                                  <p:stCondLst>
                                    <p:cond delay="0"/>
                                  </p:stCondLst>
                                  <p:childTnLst>
                                    <p:set>
                                      <p:cBhvr>
                                        <p:cTn id="218" dur="1" fill="hold">
                                          <p:stCondLst>
                                            <p:cond delay="0"/>
                                          </p:stCondLst>
                                        </p:cTn>
                                        <p:tgtEl>
                                          <p:spTgt spid="173">
                                            <p:txEl>
                                              <p:pRg st="513" end="513"/>
                                            </p:txEl>
                                          </p:spTgt>
                                        </p:tgtEl>
                                        <p:attrNameLst>
                                          <p:attrName>style.visibility</p:attrName>
                                        </p:attrNameLst>
                                      </p:cBhvr>
                                      <p:to>
                                        <p:strVal val="visible"/>
                                      </p:to>
                                    </p:set>
                                    <p:animEffect filter="fade" transition="in">
                                      <p:cBhvr additive="repl">
                                        <p:cTn id="219" dur="500"/>
                                        <p:tgtEl>
                                          <p:spTgt spid="173">
                                            <p:txEl>
                                              <p:pRg st="513" end="513"/>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533520" y="72972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GENDER....</a:t>
            </a:r>
            <a:endParaRPr b="0" lang="en-US" sz="3200" spc="-1" strike="noStrike">
              <a:latin typeface="Arial"/>
            </a:endParaRPr>
          </a:p>
        </p:txBody>
      </p:sp>
      <p:sp>
        <p:nvSpPr>
          <p:cNvPr id="178" name="CustomShape 2"/>
          <p:cNvSpPr/>
          <p:nvPr/>
        </p:nvSpPr>
        <p:spPr>
          <a:xfrm>
            <a:off x="380880" y="236232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This situation was dramatically changed by two Acts of Parliament in UK: the Equal Pay Act of 1970 and the gender Discrimination Act of 1975.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Although these acts have been repeatedly amended to extend their scope and to clarify what constitutes gender discrimination, they form the cornerstone of the present position.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The most recent amendment was the gender Discrimination Regulations 2001. The 1975 Act has been used as a model, and is summarized as follows:</a:t>
            </a:r>
            <a:endParaRPr b="0" lang="en-US" sz="1800" spc="-1" strike="noStrike">
              <a:latin typeface="Arial"/>
            </a:endParaRPr>
          </a:p>
        </p:txBody>
      </p:sp>
      <p:sp>
        <p:nvSpPr>
          <p:cNvPr id="17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EFC9AF9F-1170-461E-9671-0D962F987C95}" type="datetime1">
              <a:rPr b="1" lang="en-US" sz="900" spc="-1" strike="noStrike">
                <a:solidFill>
                  <a:srgbClr val="b31166"/>
                </a:solidFill>
                <a:latin typeface="Century Gothic"/>
              </a:rPr>
              <a:t>12/18/2018</a:t>
            </a:fld>
            <a:endParaRPr b="0" lang="en-US" sz="900" spc="-1" strike="noStrike">
              <a:latin typeface="Arial"/>
            </a:endParaRPr>
          </a:p>
        </p:txBody>
      </p:sp>
      <p:sp>
        <p:nvSpPr>
          <p:cNvPr id="18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81"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44EBADF1-03D3-4F07-A398-DE6FB47FBA36}"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220" dur="indefinite" restart="never" nodeType="tmRoot">
          <p:childTnLst>
            <p:seq>
              <p:cTn id="221" dur="indefinite" nodeType="mainSeq">
                <p:childTnLst>
                  <p:par>
                    <p:cTn id="222" fill="hold">
                      <p:stCondLst>
                        <p:cond delay="indefinite"/>
                      </p:stCondLst>
                      <p:childTnLst>
                        <p:par>
                          <p:cTn id="223" fill="hold">
                            <p:stCondLst>
                              <p:cond delay="0"/>
                            </p:stCondLst>
                            <p:childTnLst>
                              <p:par>
                                <p:cTn id="224" nodeType="clickEffect" fill="hold" presetClass="entr" presetID="10">
                                  <p:stCondLst>
                                    <p:cond delay="0"/>
                                  </p:stCondLst>
                                  <p:childTnLst>
                                    <p:set>
                                      <p:cBhvr>
                                        <p:cTn id="225" dur="1" fill="hold">
                                          <p:stCondLst>
                                            <p:cond delay="0"/>
                                          </p:stCondLst>
                                        </p:cTn>
                                        <p:tgtEl>
                                          <p:spTgt spid="178">
                                            <p:txEl>
                                              <p:pRg st="466" end="466"/>
                                            </p:txEl>
                                          </p:spTgt>
                                        </p:tgtEl>
                                        <p:attrNameLst>
                                          <p:attrName>style.visibility</p:attrName>
                                        </p:attrNameLst>
                                      </p:cBhvr>
                                      <p:to>
                                        <p:strVal val="visible"/>
                                      </p:to>
                                    </p:set>
                                    <p:animEffect filter="fade" transition="in">
                                      <p:cBhvr additive="repl">
                                        <p:cTn id="226" dur="500"/>
                                        <p:tgtEl>
                                          <p:spTgt spid="178">
                                            <p:txEl>
                                              <p:pRg st="466" end="466"/>
                                            </p:txEl>
                                          </p:spTgt>
                                        </p:tgtEl>
                                      </p:cBhvr>
                                    </p:animEffect>
                                  </p:childTnLst>
                                </p:cTn>
                              </p:par>
                            </p:childTnLst>
                          </p:cTn>
                        </p:par>
                      </p:childTnLst>
                    </p:cTn>
                  </p:par>
                  <p:par>
                    <p:cTn id="227" fill="hold">
                      <p:stCondLst>
                        <p:cond delay="indefinite"/>
                      </p:stCondLst>
                      <p:childTnLst>
                        <p:par>
                          <p:cTn id="228" fill="hold">
                            <p:stCondLst>
                              <p:cond delay="0"/>
                            </p:stCondLst>
                            <p:childTnLst>
                              <p:par>
                                <p:cTn id="229" nodeType="clickEffect" fill="hold" presetClass="entr" presetID="10">
                                  <p:stCondLst>
                                    <p:cond delay="0"/>
                                  </p:stCondLst>
                                  <p:childTnLst>
                                    <p:set>
                                      <p:cBhvr>
                                        <p:cTn id="230" dur="1" fill="hold">
                                          <p:stCondLst>
                                            <p:cond delay="0"/>
                                          </p:stCondLst>
                                        </p:cTn>
                                        <p:tgtEl>
                                          <p:spTgt spid="178">
                                            <p:txEl>
                                              <p:pRg st="466" end="466"/>
                                            </p:txEl>
                                          </p:spTgt>
                                        </p:tgtEl>
                                        <p:attrNameLst>
                                          <p:attrName>style.visibility</p:attrName>
                                        </p:attrNameLst>
                                      </p:cBhvr>
                                      <p:to>
                                        <p:strVal val="visible"/>
                                      </p:to>
                                    </p:set>
                                    <p:animEffect filter="fade" transition="in">
                                      <p:cBhvr additive="repl">
                                        <p:cTn id="231" dur="500"/>
                                        <p:tgtEl>
                                          <p:spTgt spid="178">
                                            <p:txEl>
                                              <p:pRg st="466" end="466"/>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CustomShape 1"/>
          <p:cNvSpPr/>
          <p:nvPr/>
        </p:nvSpPr>
        <p:spPr>
          <a:xfrm>
            <a:off x="533520" y="91440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GENDER….</a:t>
            </a:r>
            <a:endParaRPr b="0" lang="en-US" sz="3200" spc="-1" strike="noStrike">
              <a:latin typeface="Arial"/>
            </a:endParaRPr>
          </a:p>
        </p:txBody>
      </p:sp>
      <p:sp>
        <p:nvSpPr>
          <p:cNvPr id="183" name="CustomShape 2"/>
          <p:cNvSpPr/>
          <p:nvPr/>
        </p:nvSpPr>
        <p:spPr>
          <a:xfrm>
            <a:off x="380880" y="236232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1" lang="en-US" sz="1800" spc="-1" strike="noStrike">
                <a:solidFill>
                  <a:srgbClr val="ffc000"/>
                </a:solidFill>
                <a:latin typeface="Century Gothic"/>
              </a:rPr>
              <a:t>Employment</a:t>
            </a: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It is unlawful for an employer to discriminate against a person on grounds of gender or marital status :</a:t>
            </a:r>
            <a:endParaRPr b="0" lang="en-US" sz="1800" spc="-1" strike="noStrike">
              <a:latin typeface="Arial"/>
            </a:endParaRPr>
          </a:p>
          <a:p>
            <a:pPr lvl="1" marL="685800" indent="-282600" algn="just">
              <a:lnSpc>
                <a:spcPct val="100000"/>
              </a:lnSpc>
              <a:spcBef>
                <a:spcPts val="1001"/>
              </a:spcBef>
              <a:buClr>
                <a:srgbClr val="b31166"/>
              </a:buClr>
              <a:buSzPct val="80000"/>
              <a:buFont typeface="Wingdings 3" charset="2"/>
              <a:buChar char=""/>
            </a:pPr>
            <a:r>
              <a:rPr b="0" lang="en-US" sz="1600" spc="-1" strike="noStrike">
                <a:solidFill>
                  <a:srgbClr val="404040"/>
                </a:solidFill>
                <a:latin typeface="Century Gothic"/>
              </a:rPr>
              <a:t>in regard to opportunities for promotion, transfer or training or to any other benefits.</a:t>
            </a:r>
            <a:endParaRPr b="0" lang="en-US" sz="1600" spc="-1" strike="noStrike">
              <a:latin typeface="Arial"/>
            </a:endParaRPr>
          </a:p>
          <a:p>
            <a:pPr lvl="1" marL="685800" indent="-282600" algn="just">
              <a:lnSpc>
                <a:spcPct val="100000"/>
              </a:lnSpc>
              <a:spcBef>
                <a:spcPts val="1001"/>
              </a:spcBef>
              <a:buClr>
                <a:srgbClr val="b31166"/>
              </a:buClr>
              <a:buSzPct val="80000"/>
              <a:buFont typeface="Wingdings 3" charset="2"/>
              <a:buChar char=""/>
            </a:pPr>
            <a:r>
              <a:rPr b="0" lang="en-US" sz="1600" spc="-1" strike="noStrike">
                <a:solidFill>
                  <a:srgbClr val="404040"/>
                </a:solidFill>
                <a:latin typeface="Century Gothic"/>
              </a:rPr>
              <a:t>in regard to dismissal or victimization for bringing a complaint of gender discrimination.</a:t>
            </a:r>
            <a:endParaRPr b="0" lang="en-US" sz="1600" spc="-1" strike="noStrike">
              <a:latin typeface="Arial"/>
            </a:endParaRPr>
          </a:p>
          <a:p>
            <a:pPr lvl="1" marL="685800" indent="-282600" algn="just">
              <a:lnSpc>
                <a:spcPct val="100000"/>
              </a:lnSpc>
              <a:spcBef>
                <a:spcPts val="1001"/>
              </a:spcBef>
              <a:buClr>
                <a:srgbClr val="b31166"/>
              </a:buClr>
              <a:buSzPct val="80000"/>
              <a:buFont typeface="Wingdings 3" charset="2"/>
              <a:buChar char=""/>
            </a:pPr>
            <a:r>
              <a:rPr b="0" lang="en-US" sz="1600" spc="-1" strike="noStrike">
                <a:solidFill>
                  <a:srgbClr val="404040"/>
                </a:solidFill>
                <a:latin typeface="Century Gothic"/>
              </a:rPr>
              <a:t>In regard to a trade union, a professional body, an employment agency or a provider of vocational training.</a:t>
            </a:r>
            <a:endParaRPr b="0" lang="en-US" sz="1600" spc="-1" strike="noStrike">
              <a:latin typeface="Arial"/>
            </a:endParaRPr>
          </a:p>
          <a:p>
            <a:pPr marL="457200" algn="just">
              <a:lnSpc>
                <a:spcPct val="100000"/>
              </a:lnSpc>
              <a:spcBef>
                <a:spcPts val="1001"/>
              </a:spcBef>
            </a:pPr>
            <a:r>
              <a:rPr b="0" lang="en-US" sz="1600" spc="-1" strike="noStrike">
                <a:solidFill>
                  <a:srgbClr val="404040"/>
                </a:solidFill>
                <a:latin typeface="Century Gothic"/>
              </a:rPr>
              <a:t>Contract workers are covered by the legislation.</a:t>
            </a:r>
            <a:endParaRPr b="0" lang="en-US" sz="1600" spc="-1" strike="noStrike">
              <a:latin typeface="Arial"/>
            </a:endParaRPr>
          </a:p>
          <a:p>
            <a:pPr marL="457200">
              <a:lnSpc>
                <a:spcPct val="100000"/>
              </a:lnSpc>
            </a:pPr>
            <a:endParaRPr b="0" lang="en-US" sz="1600" spc="-1" strike="noStrike">
              <a:latin typeface="Arial"/>
            </a:endParaRPr>
          </a:p>
        </p:txBody>
      </p:sp>
      <p:sp>
        <p:nvSpPr>
          <p:cNvPr id="18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622BA957-A954-4D84-974C-206CCCBCC9BC}" type="datetime1">
              <a:rPr b="1" lang="en-US" sz="900" spc="-1" strike="noStrike">
                <a:solidFill>
                  <a:srgbClr val="b31166"/>
                </a:solidFill>
                <a:latin typeface="Century Gothic"/>
              </a:rPr>
              <a:t>12/18/2018</a:t>
            </a:fld>
            <a:endParaRPr b="0" lang="en-US" sz="900" spc="-1" strike="noStrike">
              <a:latin typeface="Arial"/>
            </a:endParaRPr>
          </a:p>
        </p:txBody>
      </p:sp>
      <p:sp>
        <p:nvSpPr>
          <p:cNvPr id="18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86"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E0B83CD7-B2A7-49E5-A5C8-9E39BFABFD14}"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232" dur="indefinite" restart="never" nodeType="tmRoot">
          <p:childTnLst>
            <p:seq>
              <p:cTn id="233" dur="indefinite" nodeType="mainSeq">
                <p:childTnLst>
                  <p:par>
                    <p:cTn id="234" fill="hold">
                      <p:stCondLst>
                        <p:cond delay="indefinite"/>
                      </p:stCondLst>
                      <p:childTnLst>
                        <p:par>
                          <p:cTn id="235" fill="hold">
                            <p:stCondLst>
                              <p:cond delay="0"/>
                            </p:stCondLst>
                            <p:childTnLst>
                              <p:par>
                                <p:cTn id="236" nodeType="clickEffect" fill="hold" presetClass="entr" presetID="1">
                                  <p:stCondLst>
                                    <p:cond delay="0"/>
                                  </p:stCondLst>
                                  <p:childTnLst>
                                    <p:set>
                                      <p:cBhvr>
                                        <p:cTn id="237" dur="1" fill="hold">
                                          <p:stCondLst>
                                            <p:cond delay="0"/>
                                          </p:stCondLst>
                                        </p:cTn>
                                        <p:tgtEl>
                                          <p:spTgt spid="183">
                                            <p:txEl>
                                              <p:pRg st="454" end="454"/>
                                            </p:txEl>
                                          </p:spTgt>
                                        </p:tgtEl>
                                        <p:attrNameLst>
                                          <p:attrName>style.visibility</p:attrName>
                                        </p:attrNameLst>
                                      </p:cBhvr>
                                      <p:to>
                                        <p:strVal val="visible"/>
                                      </p:to>
                                    </p:set>
                                  </p:childTnLst>
                                </p:cTn>
                              </p:par>
                            </p:childTnLst>
                          </p:cTn>
                        </p:par>
                      </p:childTnLst>
                    </p:cTn>
                  </p:par>
                  <p:par>
                    <p:cTn id="238" fill="hold">
                      <p:stCondLst>
                        <p:cond delay="indefinite"/>
                      </p:stCondLst>
                      <p:childTnLst>
                        <p:par>
                          <p:cTn id="239" fill="hold">
                            <p:stCondLst>
                              <p:cond delay="0"/>
                            </p:stCondLst>
                            <p:childTnLst>
                              <p:par>
                                <p:cTn id="240" nodeType="clickEffect" fill="hold" presetClass="entr" presetID="10">
                                  <p:stCondLst>
                                    <p:cond delay="0"/>
                                  </p:stCondLst>
                                  <p:childTnLst>
                                    <p:set>
                                      <p:cBhvr>
                                        <p:cTn id="241" dur="1" fill="hold">
                                          <p:stCondLst>
                                            <p:cond delay="0"/>
                                          </p:stCondLst>
                                        </p:cTn>
                                        <p:tgtEl>
                                          <p:spTgt spid="183">
                                            <p:txEl>
                                              <p:pRg st="454" end="454"/>
                                            </p:txEl>
                                          </p:spTgt>
                                        </p:tgtEl>
                                        <p:attrNameLst>
                                          <p:attrName>style.visibility</p:attrName>
                                        </p:attrNameLst>
                                      </p:cBhvr>
                                      <p:to>
                                        <p:strVal val="visible"/>
                                      </p:to>
                                    </p:set>
                                    <p:animEffect filter="fade" transition="in">
                                      <p:cBhvr additive="repl">
                                        <p:cTn id="242" dur="500"/>
                                        <p:tgtEl>
                                          <p:spTgt spid="183">
                                            <p:txEl>
                                              <p:pRg st="454" end="454"/>
                                            </p:txEl>
                                          </p:spTgt>
                                        </p:tgtEl>
                                      </p:cBhvr>
                                    </p:animEffect>
                                  </p:childTnLst>
                                </p:cTn>
                              </p:par>
                            </p:childTnLst>
                          </p:cTn>
                        </p:par>
                      </p:childTnLst>
                    </p:cTn>
                  </p:par>
                  <p:par>
                    <p:cTn id="243" fill="hold">
                      <p:stCondLst>
                        <p:cond delay="indefinite"/>
                      </p:stCondLst>
                      <p:childTnLst>
                        <p:par>
                          <p:cTn id="244" fill="hold">
                            <p:stCondLst>
                              <p:cond delay="0"/>
                            </p:stCondLst>
                            <p:childTnLst>
                              <p:par>
                                <p:cTn id="245" nodeType="clickEffect" fill="hold" presetClass="entr" presetID="1">
                                  <p:stCondLst>
                                    <p:cond delay="0"/>
                                  </p:stCondLst>
                                  <p:childTnLst>
                                    <p:set>
                                      <p:cBhvr>
                                        <p:cTn id="246" dur="1" fill="hold">
                                          <p:stCondLst>
                                            <p:cond delay="0"/>
                                          </p:stCondLst>
                                        </p:cTn>
                                        <p:tgtEl>
                                          <p:spTgt spid="183">
                                            <p:txEl>
                                              <p:pRg st="454" end="454"/>
                                            </p:txEl>
                                          </p:spTgt>
                                        </p:tgtEl>
                                        <p:attrNameLst>
                                          <p:attrName>style.visibility</p:attrName>
                                        </p:attrNameLst>
                                      </p:cBhvr>
                                      <p:to>
                                        <p:strVal val="visible"/>
                                      </p:to>
                                    </p:set>
                                  </p:childTnLst>
                                </p:cTn>
                              </p:par>
                            </p:childTnLst>
                          </p:cTn>
                        </p:par>
                      </p:childTnLst>
                    </p:cTn>
                  </p:par>
                  <p:par>
                    <p:cTn id="247" fill="hold">
                      <p:stCondLst>
                        <p:cond delay="indefinite"/>
                      </p:stCondLst>
                      <p:childTnLst>
                        <p:par>
                          <p:cTn id="248" fill="hold">
                            <p:stCondLst>
                              <p:cond delay="0"/>
                            </p:stCondLst>
                            <p:childTnLst>
                              <p:par>
                                <p:cTn id="249" nodeType="clickEffect" fill="hold" presetClass="entr" presetID="10">
                                  <p:stCondLst>
                                    <p:cond delay="0"/>
                                  </p:stCondLst>
                                  <p:childTnLst>
                                    <p:set>
                                      <p:cBhvr>
                                        <p:cTn id="250" dur="1" fill="hold">
                                          <p:stCondLst>
                                            <p:cond delay="0"/>
                                          </p:stCondLst>
                                        </p:cTn>
                                        <p:tgtEl>
                                          <p:spTgt spid="183">
                                            <p:txEl>
                                              <p:pRg st="454" end="454"/>
                                            </p:txEl>
                                          </p:spTgt>
                                        </p:tgtEl>
                                        <p:attrNameLst>
                                          <p:attrName>style.visibility</p:attrName>
                                        </p:attrNameLst>
                                      </p:cBhvr>
                                      <p:to>
                                        <p:strVal val="visible"/>
                                      </p:to>
                                    </p:set>
                                    <p:animEffect filter="fade" transition="in">
                                      <p:cBhvr additive="repl">
                                        <p:cTn id="251" dur="500"/>
                                        <p:tgtEl>
                                          <p:spTgt spid="183">
                                            <p:txEl>
                                              <p:pRg st="454" end="454"/>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CustomShape 1"/>
          <p:cNvSpPr/>
          <p:nvPr/>
        </p:nvSpPr>
        <p:spPr>
          <a:xfrm>
            <a:off x="568800" y="92880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GENDER….</a:t>
            </a:r>
            <a:endParaRPr b="0" lang="en-US" sz="3200" spc="-1" strike="noStrike">
              <a:latin typeface="Arial"/>
            </a:endParaRPr>
          </a:p>
        </p:txBody>
      </p:sp>
      <p:sp>
        <p:nvSpPr>
          <p:cNvPr id="188" name="CustomShape 2"/>
          <p:cNvSpPr/>
          <p:nvPr/>
        </p:nvSpPr>
        <p:spPr>
          <a:xfrm>
            <a:off x="380880" y="2514600"/>
            <a:ext cx="8533800" cy="5180760"/>
          </a:xfrm>
          <a:prstGeom prst="rect">
            <a:avLst/>
          </a:prstGeom>
          <a:noFill/>
          <a:ln>
            <a:noFill/>
          </a:ln>
        </p:spPr>
        <p:style>
          <a:lnRef idx="0"/>
          <a:fillRef idx="0"/>
          <a:effectRef idx="0"/>
          <a:fontRef idx="minor"/>
        </p:style>
        <p:txBody>
          <a:bodyPr lIns="90000" rIns="90000" tIns="45000" bIns="45000"/>
          <a:p>
            <a:pPr>
              <a:lnSpc>
                <a:spcPct val="100000"/>
              </a:lnSpc>
              <a:spcBef>
                <a:spcPts val="1001"/>
              </a:spcBef>
            </a:pPr>
            <a:r>
              <a:rPr b="1" lang="en-US" sz="1800" spc="-1" strike="noStrike">
                <a:solidFill>
                  <a:srgbClr val="ffc000"/>
                </a:solidFill>
                <a:latin typeface="Century Gothic"/>
              </a:rPr>
              <a:t>Education</a:t>
            </a: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It is unlawful for a provider of education (public or private, school, college or university) to discriminate against a person on the basis of their gender, in offering admission to the establishment or to specific courses, and in providing access to the other benefits and facilities it offers.</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The main exceptions to this are that allowance is made for single-gender establishments and that provision for physical education may be different for the two genders. </a:t>
            </a:r>
            <a:r>
              <a:rPr b="0" lang="en-US" sz="1800" spc="-1" strike="noStrike" u="sng">
                <a:solidFill>
                  <a:srgbClr val="404040"/>
                </a:solidFill>
                <a:uFillTx/>
                <a:latin typeface="Century Gothic"/>
              </a:rPr>
              <a:t>(Bacha posh + Roman)</a:t>
            </a:r>
            <a:endParaRPr b="0" lang="en-US" sz="1800" spc="-1" strike="noStrike">
              <a:latin typeface="Arial"/>
            </a:endParaRPr>
          </a:p>
        </p:txBody>
      </p:sp>
      <p:sp>
        <p:nvSpPr>
          <p:cNvPr id="18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BA2A8E2E-78E6-4341-8625-D9203535D948}" type="datetime1">
              <a:rPr b="1" lang="en-US" sz="900" spc="-1" strike="noStrike">
                <a:solidFill>
                  <a:srgbClr val="b31166"/>
                </a:solidFill>
                <a:latin typeface="Century Gothic"/>
              </a:rPr>
              <a:t>12/18/2018</a:t>
            </a:fld>
            <a:endParaRPr b="0" lang="en-US" sz="900" spc="-1" strike="noStrike">
              <a:latin typeface="Arial"/>
            </a:endParaRPr>
          </a:p>
        </p:txBody>
      </p:sp>
      <p:sp>
        <p:nvSpPr>
          <p:cNvPr id="19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91"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6282D20D-2B12-43F8-AAF0-2BDE0AFCA2D0}"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252" dur="indefinite" restart="never" nodeType="tmRoot">
          <p:childTnLst>
            <p:seq>
              <p:cTn id="253" dur="indefinite" nodeType="mainSeq">
                <p:childTnLst>
                  <p:par>
                    <p:cTn id="254" fill="hold">
                      <p:stCondLst>
                        <p:cond delay="indefinite"/>
                      </p:stCondLst>
                      <p:childTnLst>
                        <p:par>
                          <p:cTn id="255" fill="hold">
                            <p:stCondLst>
                              <p:cond delay="0"/>
                            </p:stCondLst>
                            <p:childTnLst>
                              <p:par>
                                <p:cTn id="256" nodeType="clickEffect" fill="hold" presetClass="entr" presetID="10">
                                  <p:stCondLst>
                                    <p:cond delay="0"/>
                                  </p:stCondLst>
                                  <p:childTnLst>
                                    <p:set>
                                      <p:cBhvr>
                                        <p:cTn id="257" dur="1" fill="hold">
                                          <p:stCondLst>
                                            <p:cond delay="0"/>
                                          </p:stCondLst>
                                        </p:cTn>
                                        <p:tgtEl>
                                          <p:spTgt spid="188">
                                            <p:txEl>
                                              <p:pRg st="496" end="496"/>
                                            </p:txEl>
                                          </p:spTgt>
                                        </p:tgtEl>
                                        <p:attrNameLst>
                                          <p:attrName>style.visibility</p:attrName>
                                        </p:attrNameLst>
                                      </p:cBhvr>
                                      <p:to>
                                        <p:strVal val="visible"/>
                                      </p:to>
                                    </p:set>
                                    <p:animEffect filter="fade" transition="in">
                                      <p:cBhvr additive="repl">
                                        <p:cTn id="258" dur="500"/>
                                        <p:tgtEl>
                                          <p:spTgt spid="188">
                                            <p:txEl>
                                              <p:pRg st="496" end="496"/>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530640" y="72972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GENDER….</a:t>
            </a:r>
            <a:endParaRPr b="0" lang="en-US" sz="3200" spc="-1" strike="noStrike">
              <a:latin typeface="Arial"/>
            </a:endParaRPr>
          </a:p>
        </p:txBody>
      </p:sp>
      <p:sp>
        <p:nvSpPr>
          <p:cNvPr id="193" name="CustomShape 2"/>
          <p:cNvSpPr/>
          <p:nvPr/>
        </p:nvSpPr>
        <p:spPr>
          <a:xfrm>
            <a:off x="228600" y="2362320"/>
            <a:ext cx="8533800" cy="5180760"/>
          </a:xfrm>
          <a:prstGeom prst="rect">
            <a:avLst/>
          </a:prstGeom>
          <a:noFill/>
          <a:ln>
            <a:noFill/>
          </a:ln>
        </p:spPr>
        <p:style>
          <a:lnRef idx="0"/>
          <a:fillRef idx="0"/>
          <a:effectRef idx="0"/>
          <a:fontRef idx="minor"/>
        </p:style>
        <p:txBody>
          <a:bodyPr lIns="90000" rIns="90000" tIns="45000" bIns="45000"/>
          <a:p>
            <a:pPr>
              <a:lnSpc>
                <a:spcPct val="100000"/>
              </a:lnSpc>
              <a:spcBef>
                <a:spcPts val="1001"/>
              </a:spcBef>
            </a:pPr>
            <a:r>
              <a:rPr b="1" lang="en-US" sz="1800" spc="-1" strike="noStrike">
                <a:solidFill>
                  <a:srgbClr val="ffc000"/>
                </a:solidFill>
                <a:latin typeface="Century Gothic"/>
              </a:rPr>
              <a:t>Provision of services</a:t>
            </a: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It is unlawful to discriminate on grounds of gender:</a:t>
            </a:r>
            <a:endParaRPr b="0" lang="en-US" sz="1800" spc="-1" strike="noStrike">
              <a:latin typeface="Arial"/>
            </a:endParaRPr>
          </a:p>
          <a:p>
            <a:pPr lvl="1" marL="685800" indent="-282600" algn="just">
              <a:lnSpc>
                <a:spcPct val="100000"/>
              </a:lnSpc>
              <a:spcBef>
                <a:spcPts val="1001"/>
              </a:spcBef>
              <a:buClr>
                <a:srgbClr val="b31166"/>
              </a:buClr>
              <a:buSzPct val="80000"/>
              <a:buFont typeface="Wingdings 3" charset="2"/>
              <a:buChar char=""/>
            </a:pPr>
            <a:r>
              <a:rPr b="0" lang="en-US" sz="1600" spc="-1" strike="noStrike">
                <a:solidFill>
                  <a:srgbClr val="404040"/>
                </a:solidFill>
                <a:latin typeface="Century Gothic"/>
              </a:rPr>
              <a:t>In the provision of goods, facilities or services. For example in accommodation in a hotel, facilities for entertainment, recreation or refreshment, banking and insurance services, and so on.</a:t>
            </a:r>
            <a:endParaRPr b="0" lang="en-US" sz="1600" spc="-1" strike="noStrike">
              <a:latin typeface="Arial"/>
            </a:endParaRPr>
          </a:p>
          <a:p>
            <a:pPr>
              <a:lnSpc>
                <a:spcPct val="100000"/>
              </a:lnSpc>
            </a:pPr>
            <a:endParaRPr b="0" lang="en-US" sz="1600" spc="-1" strike="noStrike">
              <a:latin typeface="Arial"/>
            </a:endParaRPr>
          </a:p>
          <a:p>
            <a:pPr lvl="1" marL="685800" indent="-282600" algn="just">
              <a:lnSpc>
                <a:spcPct val="100000"/>
              </a:lnSpc>
              <a:spcBef>
                <a:spcPts val="1001"/>
              </a:spcBef>
              <a:buClr>
                <a:srgbClr val="b31166"/>
              </a:buClr>
              <a:buSzPct val="80000"/>
              <a:buFont typeface="Wingdings 3" charset="2"/>
              <a:buChar char=""/>
            </a:pPr>
            <a:r>
              <a:rPr b="0" lang="en-US" sz="1600" spc="-1" strike="noStrike">
                <a:solidFill>
                  <a:srgbClr val="404040"/>
                </a:solidFill>
                <a:latin typeface="Century Gothic"/>
              </a:rPr>
              <a:t>in selling or letting property. The main exception to these provisions are for charities that have been founded with the purpose of helping a specific group of people who are all of  the same gender, for example, single mothers.</a:t>
            </a:r>
            <a:endParaRPr b="0" lang="en-US" sz="1600" spc="-1" strike="noStrike">
              <a:latin typeface="Arial"/>
            </a:endParaRPr>
          </a:p>
        </p:txBody>
      </p:sp>
      <p:sp>
        <p:nvSpPr>
          <p:cNvPr id="19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0DD09DEC-DD72-4A0A-ADF9-D6451D66AF34}" type="datetime1">
              <a:rPr b="1" lang="en-US" sz="900" spc="-1" strike="noStrike">
                <a:solidFill>
                  <a:srgbClr val="b31166"/>
                </a:solidFill>
                <a:latin typeface="Century Gothic"/>
              </a:rPr>
              <a:t>12/18/2018</a:t>
            </a:fld>
            <a:endParaRPr b="0" lang="en-US" sz="900" spc="-1" strike="noStrike">
              <a:latin typeface="Arial"/>
            </a:endParaRPr>
          </a:p>
        </p:txBody>
      </p:sp>
      <p:sp>
        <p:nvSpPr>
          <p:cNvPr id="19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96"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r>
              <a:rPr b="0" lang="en-US" sz="2800" spc="-1" strike="noStrike">
                <a:solidFill>
                  <a:srgbClr val="ffffff"/>
                </a:solidFill>
                <a:latin typeface="Century Gothic"/>
              </a:rPr>
              <a:t>18</a:t>
            </a:r>
            <a:endParaRPr b="0" lang="en-US" sz="2800" spc="-1" strike="noStrike">
              <a:latin typeface="Arial"/>
            </a:endParaRPr>
          </a:p>
        </p:txBody>
      </p:sp>
    </p:spTree>
  </p:cSld>
  <p:timing>
    <p:tnLst>
      <p:par>
        <p:cTn id="259" dur="indefinite" restart="never" nodeType="tmRoot">
          <p:childTnLst>
            <p:seq>
              <p:cTn id="260" dur="indefinite" nodeType="mainSeq">
                <p:childTnLst>
                  <p:par>
                    <p:cTn id="261" fill="hold">
                      <p:stCondLst>
                        <p:cond delay="indefinite"/>
                      </p:stCondLst>
                      <p:childTnLst>
                        <p:par>
                          <p:cTn id="262" fill="hold">
                            <p:stCondLst>
                              <p:cond delay="0"/>
                            </p:stCondLst>
                            <p:childTnLst>
                              <p:par>
                                <p:cTn id="263" nodeType="clickEffect" fill="hold" presetClass="entr" presetID="1">
                                  <p:stCondLst>
                                    <p:cond delay="0"/>
                                  </p:stCondLst>
                                  <p:childTnLst>
                                    <p:set>
                                      <p:cBhvr>
                                        <p:cTn id="264" dur="1" fill="hold">
                                          <p:stCondLst>
                                            <p:cond delay="0"/>
                                          </p:stCondLst>
                                        </p:cTn>
                                        <p:tgtEl>
                                          <p:spTgt spid="193">
                                            <p:txEl>
                                              <p:pRg st="497" end="497"/>
                                            </p:txEl>
                                          </p:spTgt>
                                        </p:tgtEl>
                                        <p:attrNameLst>
                                          <p:attrName>style.visibility</p:attrName>
                                        </p:attrNameLst>
                                      </p:cBhvr>
                                      <p:to>
                                        <p:strVal val="visible"/>
                                      </p:to>
                                    </p:set>
                                  </p:childTnLst>
                                </p:cTn>
                              </p:par>
                            </p:childTnLst>
                          </p:cTn>
                        </p:par>
                      </p:childTnLst>
                    </p:cTn>
                  </p:par>
                  <p:par>
                    <p:cTn id="265" fill="hold">
                      <p:stCondLst>
                        <p:cond delay="indefinite"/>
                      </p:stCondLst>
                      <p:childTnLst>
                        <p:par>
                          <p:cTn id="266" fill="hold">
                            <p:stCondLst>
                              <p:cond delay="0"/>
                            </p:stCondLst>
                            <p:childTnLst>
                              <p:par>
                                <p:cTn id="267" nodeType="clickEffect" fill="hold" presetClass="entr" presetID="10">
                                  <p:stCondLst>
                                    <p:cond delay="0"/>
                                  </p:stCondLst>
                                  <p:childTnLst>
                                    <p:set>
                                      <p:cBhvr>
                                        <p:cTn id="268" dur="1" fill="hold">
                                          <p:stCondLst>
                                            <p:cond delay="0"/>
                                          </p:stCondLst>
                                        </p:cTn>
                                        <p:tgtEl>
                                          <p:spTgt spid="193">
                                            <p:txEl>
                                              <p:pRg st="497" end="497"/>
                                            </p:txEl>
                                          </p:spTgt>
                                        </p:tgtEl>
                                        <p:attrNameLst>
                                          <p:attrName>style.visibility</p:attrName>
                                        </p:attrNameLst>
                                      </p:cBhvr>
                                      <p:to>
                                        <p:strVal val="visible"/>
                                      </p:to>
                                    </p:set>
                                    <p:animEffect filter="fade" transition="in">
                                      <p:cBhvr additive="repl">
                                        <p:cTn id="269" dur="500"/>
                                        <p:tgtEl>
                                          <p:spTgt spid="193">
                                            <p:txEl>
                                              <p:pRg st="497" end="497"/>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CustomShape 1"/>
          <p:cNvSpPr/>
          <p:nvPr/>
        </p:nvSpPr>
        <p:spPr>
          <a:xfrm>
            <a:off x="533520" y="89064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GENDER….</a:t>
            </a:r>
            <a:endParaRPr b="0" lang="en-US" sz="3200" spc="-1" strike="noStrike">
              <a:latin typeface="Arial"/>
            </a:endParaRPr>
          </a:p>
        </p:txBody>
      </p:sp>
      <p:sp>
        <p:nvSpPr>
          <p:cNvPr id="198" name="CustomShape 2"/>
          <p:cNvSpPr/>
          <p:nvPr/>
        </p:nvSpPr>
        <p:spPr>
          <a:xfrm>
            <a:off x="380880" y="2438280"/>
            <a:ext cx="8533800" cy="5180760"/>
          </a:xfrm>
          <a:prstGeom prst="rect">
            <a:avLst/>
          </a:prstGeom>
          <a:noFill/>
          <a:ln>
            <a:noFill/>
          </a:ln>
        </p:spPr>
        <p:style>
          <a:lnRef idx="0"/>
          <a:fillRef idx="0"/>
          <a:effectRef idx="0"/>
          <a:fontRef idx="minor"/>
        </p:style>
        <p:txBody>
          <a:bodyPr lIns="90000" rIns="90000" tIns="45000" bIns="45000"/>
          <a:p>
            <a:pPr>
              <a:lnSpc>
                <a:spcPct val="100000"/>
              </a:lnSpc>
              <a:spcBef>
                <a:spcPts val="1001"/>
              </a:spcBef>
            </a:pPr>
            <a:r>
              <a:rPr b="1" lang="en-US" sz="1800" spc="-1" strike="noStrike">
                <a:solidFill>
                  <a:srgbClr val="ffc000"/>
                </a:solidFill>
                <a:latin typeface="Century Gothic"/>
              </a:rPr>
              <a:t>Remedies</a:t>
            </a: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A person who believes that they have been discriminated against in their employment because of their gender by being refused a job, refused promotion, paid less, not given training opportunities or anything else, can bring the matter to an employment tribunal/court.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If the tribunal finds in favor of the complainant, it can award damages and make recommendations to the respondent. If the respondent fails to act on the recommendations, the amount of the damages may be increased.</a:t>
            </a:r>
            <a:endParaRPr b="0" lang="en-US" sz="1800" spc="-1" strike="noStrike">
              <a:latin typeface="Arial"/>
            </a:endParaRPr>
          </a:p>
        </p:txBody>
      </p:sp>
      <p:sp>
        <p:nvSpPr>
          <p:cNvPr id="19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7D4A5C12-BEAE-48D0-9586-5573DC855BE4}" type="datetime1">
              <a:rPr b="1" lang="en-US" sz="900" spc="-1" strike="noStrike">
                <a:solidFill>
                  <a:srgbClr val="b31166"/>
                </a:solidFill>
                <a:latin typeface="Century Gothic"/>
              </a:rPr>
              <a:t>12/18/2018</a:t>
            </a:fld>
            <a:endParaRPr b="0" lang="en-US" sz="900" spc="-1" strike="noStrike">
              <a:latin typeface="Arial"/>
            </a:endParaRPr>
          </a:p>
        </p:txBody>
      </p:sp>
      <p:sp>
        <p:nvSpPr>
          <p:cNvPr id="20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01"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5FD740D4-41AA-4994-A1E1-C337BCDDDCE8}"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270" dur="indefinite" restart="never" nodeType="tmRoot">
          <p:childTnLst>
            <p:seq>
              <p:cTn id="271" dur="indefinite" nodeType="mainSeq">
                <p:childTnLst>
                  <p:par>
                    <p:cTn id="272" fill="hold">
                      <p:stCondLst>
                        <p:cond delay="indefinite"/>
                      </p:stCondLst>
                      <p:childTnLst>
                        <p:par>
                          <p:cTn id="273" fill="hold">
                            <p:stCondLst>
                              <p:cond delay="0"/>
                            </p:stCondLst>
                            <p:childTnLst>
                              <p:par>
                                <p:cTn id="274" nodeType="clickEffect" fill="hold" presetClass="entr" presetID="1">
                                  <p:stCondLst>
                                    <p:cond delay="0"/>
                                  </p:stCondLst>
                                  <p:childTnLst>
                                    <p:set>
                                      <p:cBhvr>
                                        <p:cTn id="275" dur="1" fill="hold">
                                          <p:stCondLst>
                                            <p:cond delay="0"/>
                                          </p:stCondLst>
                                        </p:cTn>
                                        <p:tgtEl>
                                          <p:spTgt spid="198">
                                            <p:txEl>
                                              <p:pRg st="493" end="493"/>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491760" y="74088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Chapter Outcome</a:t>
            </a:r>
            <a:endParaRPr b="0" lang="en-US" sz="3200" spc="-1" strike="noStrike">
              <a:latin typeface="Arial"/>
            </a:endParaRPr>
          </a:p>
        </p:txBody>
      </p:sp>
      <p:sp>
        <p:nvSpPr>
          <p:cNvPr id="113" name="CustomShape 2"/>
          <p:cNvSpPr/>
          <p:nvPr/>
        </p:nvSpPr>
        <p:spPr>
          <a:xfrm>
            <a:off x="457200" y="2362320"/>
            <a:ext cx="8533800" cy="4190400"/>
          </a:xfrm>
          <a:prstGeom prst="rect">
            <a:avLst/>
          </a:prstGeom>
          <a:noFill/>
          <a:ln>
            <a:noFill/>
          </a:ln>
        </p:spPr>
        <p:style>
          <a:lnRef idx="0"/>
          <a:fillRef idx="0"/>
          <a:effectRef idx="0"/>
          <a:fontRef idx="minor"/>
        </p:style>
        <p:txBody>
          <a:bodyPr lIns="90000" rIns="90000" tIns="45000" bIns="45000">
            <a:normAutofit/>
          </a:bodyPr>
          <a:p>
            <a:pPr>
              <a:lnSpc>
                <a:spcPct val="150000"/>
              </a:lnSpc>
              <a:spcBef>
                <a:spcPts val="1001"/>
              </a:spcBef>
            </a:pPr>
            <a:r>
              <a:rPr b="1" i="1" lang="en-US" sz="1800" spc="-1" strike="noStrike">
                <a:solidFill>
                  <a:srgbClr val="404040"/>
                </a:solidFill>
                <a:latin typeface="Century Gothic"/>
              </a:rPr>
              <a:t>After reading this chapter you should understand:</a:t>
            </a:r>
            <a:endParaRPr b="0" lang="en-US" sz="1800" spc="-1" strike="noStrike">
              <a:latin typeface="Arial"/>
            </a:endParaRPr>
          </a:p>
          <a:p>
            <a:pPr marL="343080" indent="-342360">
              <a:lnSpc>
                <a:spcPct val="150000"/>
              </a:lnSpc>
              <a:spcBef>
                <a:spcPts val="1001"/>
              </a:spcBef>
              <a:buClr>
                <a:srgbClr val="b31166"/>
              </a:buClr>
              <a:buSzPct val="80000"/>
              <a:buFont typeface="Wingdings 3" charset="2"/>
              <a:buChar char=""/>
            </a:pPr>
            <a:r>
              <a:rPr b="1" lang="en-US" sz="1800" spc="-1" strike="noStrike">
                <a:solidFill>
                  <a:srgbClr val="404040"/>
                </a:solidFill>
                <a:latin typeface="Century Gothic"/>
              </a:rPr>
              <a:t> </a:t>
            </a:r>
            <a:r>
              <a:rPr b="1" i="1" lang="en-US" sz="1800" spc="-1" strike="noStrike">
                <a:solidFill>
                  <a:srgbClr val="404040"/>
                </a:solidFill>
                <a:latin typeface="Century Gothic"/>
              </a:rPr>
              <a:t>in general terms what anti-discrimination laws are trying to do and how they will affect you as an information systems engineer;</a:t>
            </a:r>
            <a:endParaRPr b="0" lang="en-US" sz="1800" spc="-1" strike="noStrike">
              <a:latin typeface="Arial"/>
            </a:endParaRPr>
          </a:p>
          <a:p>
            <a:pPr marL="343080" indent="-342360">
              <a:lnSpc>
                <a:spcPct val="150000"/>
              </a:lnSpc>
              <a:spcBef>
                <a:spcPts val="1001"/>
              </a:spcBef>
              <a:buClr>
                <a:srgbClr val="b31166"/>
              </a:buClr>
              <a:buSzPct val="80000"/>
              <a:buFont typeface="Wingdings 3" charset="2"/>
              <a:buChar char=""/>
            </a:pPr>
            <a:r>
              <a:rPr b="1" lang="en-US" sz="1800" spc="-1" strike="noStrike">
                <a:solidFill>
                  <a:srgbClr val="404040"/>
                </a:solidFill>
                <a:latin typeface="Century Gothic"/>
              </a:rPr>
              <a:t> </a:t>
            </a:r>
            <a:r>
              <a:rPr b="1" i="1" lang="en-US" sz="1800" spc="-1" strike="noStrike">
                <a:solidFill>
                  <a:srgbClr val="404040"/>
                </a:solidFill>
                <a:latin typeface="Century Gothic"/>
              </a:rPr>
              <a:t>why your employer has codes of practice that you are expected to follow in order to avoid breaching the legislation;</a:t>
            </a:r>
            <a:endParaRPr b="0" lang="en-US" sz="1800" spc="-1" strike="noStrike">
              <a:latin typeface="Arial"/>
            </a:endParaRPr>
          </a:p>
          <a:p>
            <a:pPr marL="343080" indent="-342360">
              <a:lnSpc>
                <a:spcPct val="150000"/>
              </a:lnSpc>
              <a:spcBef>
                <a:spcPts val="1001"/>
              </a:spcBef>
              <a:buClr>
                <a:srgbClr val="b31166"/>
              </a:buClr>
              <a:buSzPct val="80000"/>
              <a:buFont typeface="Wingdings 3" charset="2"/>
              <a:buChar char=""/>
            </a:pPr>
            <a:r>
              <a:rPr b="1" lang="en-US" sz="1800" spc="-1" strike="noStrike">
                <a:solidFill>
                  <a:srgbClr val="404040"/>
                </a:solidFill>
                <a:latin typeface="Century Gothic"/>
              </a:rPr>
              <a:t> </a:t>
            </a:r>
            <a:r>
              <a:rPr b="1" i="1" lang="en-US" sz="1800" spc="-1" strike="noStrike">
                <a:solidFill>
                  <a:srgbClr val="404040"/>
                </a:solidFill>
                <a:latin typeface="Century Gothic"/>
              </a:rPr>
              <a:t>that if you become involved with discrimination issues at any deeper level, you should seek advice from a professional in the field, sooner rather than later.</a:t>
            </a:r>
            <a:endParaRPr b="0" lang="en-US" sz="1800" spc="-1" strike="noStrike">
              <a:latin typeface="Arial"/>
            </a:endParaRPr>
          </a:p>
        </p:txBody>
      </p:sp>
      <p:sp>
        <p:nvSpPr>
          <p:cNvPr id="11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20438D2D-6764-4D62-AF27-75999EDE39B4}" type="datetime1">
              <a:rPr b="1" lang="en-US" sz="900" spc="-1" strike="noStrike">
                <a:solidFill>
                  <a:srgbClr val="b31166"/>
                </a:solidFill>
                <a:latin typeface="Century Gothic"/>
              </a:rPr>
              <a:t>12/18/2018</a:t>
            </a:fld>
            <a:endParaRPr b="0" lang="en-US" sz="900" spc="-1" strike="noStrike">
              <a:latin typeface="Arial"/>
            </a:endParaRPr>
          </a:p>
        </p:txBody>
      </p:sp>
      <p:sp>
        <p:nvSpPr>
          <p:cNvPr id="11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16"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52D21DC6-DC26-4127-9452-1759050E49A6}"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19" dur="indefinite" restart="never" nodeType="tmRoot">
          <p:childTnLst>
            <p:seq>
              <p:cTn id="20" dur="indefinite" nodeType="mainSeq">
                <p:childTnLst>
                  <p:par>
                    <p:cTn id="21" fill="hold">
                      <p:stCondLst>
                        <p:cond delay="indefinite"/>
                      </p:stCondLst>
                      <p:childTnLst>
                        <p:par>
                          <p:cTn id="22" fill="hold">
                            <p:stCondLst>
                              <p:cond delay="0"/>
                            </p:stCondLst>
                            <p:childTnLst>
                              <p:par>
                                <p:cTn id="23" nodeType="clickEffect" fill="hold" presetClass="entr" presetID="10">
                                  <p:stCondLst>
                                    <p:cond delay="0"/>
                                  </p:stCondLst>
                                  <p:childTnLst>
                                    <p:set>
                                      <p:cBhvr>
                                        <p:cTn id="24" dur="1" fill="hold">
                                          <p:stCondLst>
                                            <p:cond delay="0"/>
                                          </p:stCondLst>
                                        </p:cTn>
                                        <p:tgtEl>
                                          <p:spTgt spid="113">
                                            <p:txEl>
                                              <p:pRg st="458" end="458"/>
                                            </p:txEl>
                                          </p:spTgt>
                                        </p:tgtEl>
                                        <p:attrNameLst>
                                          <p:attrName>style.visibility</p:attrName>
                                        </p:attrNameLst>
                                      </p:cBhvr>
                                      <p:to>
                                        <p:strVal val="visible"/>
                                      </p:to>
                                    </p:set>
                                    <p:animEffect filter="fade" transition="in">
                                      <p:cBhvr additive="repl">
                                        <p:cTn id="25" dur="500"/>
                                        <p:tgtEl>
                                          <p:spTgt spid="113">
                                            <p:txEl>
                                              <p:pRg st="458" end="458"/>
                                            </p:txEl>
                                          </p:spTgt>
                                        </p:tgtEl>
                                      </p:cBhvr>
                                    </p:animEffect>
                                  </p:childTnLst>
                                </p:cTn>
                              </p:par>
                            </p:childTnLst>
                          </p:cTn>
                        </p:par>
                      </p:childTnLst>
                    </p:cTn>
                  </p:par>
                  <p:par>
                    <p:cTn id="26" fill="hold">
                      <p:stCondLst>
                        <p:cond delay="indefinite"/>
                      </p:stCondLst>
                      <p:childTnLst>
                        <p:par>
                          <p:cTn id="27" fill="hold">
                            <p:stCondLst>
                              <p:cond delay="0"/>
                            </p:stCondLst>
                            <p:childTnLst>
                              <p:par>
                                <p:cTn id="28" nodeType="clickEffect" fill="hold" presetClass="entr" presetID="10">
                                  <p:stCondLst>
                                    <p:cond delay="0"/>
                                  </p:stCondLst>
                                  <p:childTnLst>
                                    <p:set>
                                      <p:cBhvr>
                                        <p:cTn id="29" dur="1" fill="hold">
                                          <p:stCondLst>
                                            <p:cond delay="0"/>
                                          </p:stCondLst>
                                        </p:cTn>
                                        <p:tgtEl>
                                          <p:spTgt spid="113">
                                            <p:txEl>
                                              <p:pRg st="458" end="458"/>
                                            </p:txEl>
                                          </p:spTgt>
                                        </p:tgtEl>
                                        <p:attrNameLst>
                                          <p:attrName>style.visibility</p:attrName>
                                        </p:attrNameLst>
                                      </p:cBhvr>
                                      <p:to>
                                        <p:strVal val="visible"/>
                                      </p:to>
                                    </p:set>
                                    <p:animEffect filter="fade" transition="in">
                                      <p:cBhvr additive="repl">
                                        <p:cTn id="30" dur="500"/>
                                        <p:tgtEl>
                                          <p:spTgt spid="113">
                                            <p:txEl>
                                              <p:pRg st="458" end="458"/>
                                            </p:txEl>
                                          </p:spTgt>
                                        </p:tgtEl>
                                      </p:cBhvr>
                                    </p:animEffect>
                                  </p:childTnLst>
                                </p:cTn>
                              </p:par>
                            </p:childTnLst>
                          </p:cTn>
                        </p:par>
                      </p:childTnLst>
                    </p:cTn>
                  </p:par>
                  <p:par>
                    <p:cTn id="31" fill="hold">
                      <p:stCondLst>
                        <p:cond delay="indefinite"/>
                      </p:stCondLst>
                      <p:childTnLst>
                        <p:par>
                          <p:cTn id="32" fill="hold">
                            <p:stCondLst>
                              <p:cond delay="0"/>
                            </p:stCondLst>
                            <p:childTnLst>
                              <p:par>
                                <p:cTn id="33" nodeType="clickEffect" fill="hold" presetClass="entr" presetID="10">
                                  <p:stCondLst>
                                    <p:cond delay="0"/>
                                  </p:stCondLst>
                                  <p:childTnLst>
                                    <p:set>
                                      <p:cBhvr>
                                        <p:cTn id="34" dur="1" fill="hold">
                                          <p:stCondLst>
                                            <p:cond delay="0"/>
                                          </p:stCondLst>
                                        </p:cTn>
                                        <p:tgtEl>
                                          <p:spTgt spid="113">
                                            <p:txEl>
                                              <p:pRg st="458" end="458"/>
                                            </p:txEl>
                                          </p:spTgt>
                                        </p:tgtEl>
                                        <p:attrNameLst>
                                          <p:attrName>style.visibility</p:attrName>
                                        </p:attrNameLst>
                                      </p:cBhvr>
                                      <p:to>
                                        <p:strVal val="visible"/>
                                      </p:to>
                                    </p:set>
                                    <p:animEffect filter="fade" transition="in">
                                      <p:cBhvr additive="repl">
                                        <p:cTn id="35" dur="500"/>
                                        <p:tgtEl>
                                          <p:spTgt spid="113">
                                            <p:txEl>
                                              <p:pRg st="458" end="458"/>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CustomShape 1"/>
          <p:cNvSpPr/>
          <p:nvPr/>
        </p:nvSpPr>
        <p:spPr>
          <a:xfrm>
            <a:off x="533520" y="75276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GENDER….</a:t>
            </a:r>
            <a:endParaRPr b="0" lang="en-US" sz="3200" spc="-1" strike="noStrike">
              <a:latin typeface="Arial"/>
            </a:endParaRPr>
          </a:p>
        </p:txBody>
      </p:sp>
      <p:sp>
        <p:nvSpPr>
          <p:cNvPr id="203" name="CustomShape 2"/>
          <p:cNvSpPr/>
          <p:nvPr/>
        </p:nvSpPr>
        <p:spPr>
          <a:xfrm>
            <a:off x="228600" y="2819520"/>
            <a:ext cx="8533800" cy="5180760"/>
          </a:xfrm>
          <a:prstGeom prst="rect">
            <a:avLst/>
          </a:prstGeom>
          <a:noFill/>
          <a:ln>
            <a:noFill/>
          </a:ln>
        </p:spPr>
        <p:style>
          <a:lnRef idx="0"/>
          <a:fillRef idx="0"/>
          <a:effectRef idx="0"/>
          <a:fontRef idx="minor"/>
        </p:style>
        <p:txBody>
          <a:bodyPr lIns="90000" rIns="90000" tIns="45000" bIns="45000"/>
          <a:p>
            <a:pPr>
              <a:lnSpc>
                <a:spcPct val="100000"/>
              </a:lnSpc>
              <a:spcBef>
                <a:spcPts val="1001"/>
              </a:spcBef>
            </a:pPr>
            <a:r>
              <a:rPr b="1" lang="en-US" sz="1800" spc="-1" strike="noStrike">
                <a:solidFill>
                  <a:srgbClr val="ffc000"/>
                </a:solidFill>
                <a:latin typeface="Century Gothic"/>
              </a:rPr>
              <a:t>Remedies</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An individual who feels that they have been the victim of gender discrimination in other areas covered by the legislation, can take action in the civil courts for damages.</a:t>
            </a:r>
            <a:endParaRPr b="0" lang="en-US" sz="1800" spc="-1" strike="noStrike">
              <a:latin typeface="Arial"/>
            </a:endParaRPr>
          </a:p>
          <a:p>
            <a:pPr algn="just">
              <a:lnSpc>
                <a:spcPct val="100000"/>
              </a:lnSpc>
              <a:spcBef>
                <a:spcPts val="1001"/>
              </a:spcBef>
            </a:pP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The Equal Opportunities Commission is a government body set up to promote the cause of equality between the genders. Anyone considering a formal complaint of gender discrimination is well advised to start by consulting the Commission.</a:t>
            </a:r>
            <a:endParaRPr b="0" lang="en-US" sz="1800" spc="-1" strike="noStrike">
              <a:latin typeface="Arial"/>
            </a:endParaRPr>
          </a:p>
        </p:txBody>
      </p:sp>
      <p:sp>
        <p:nvSpPr>
          <p:cNvPr id="20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368FB11A-0340-4C76-8C21-58714C41C5B4}" type="datetime1">
              <a:rPr b="1" lang="en-US" sz="900" spc="-1" strike="noStrike">
                <a:solidFill>
                  <a:srgbClr val="b31166"/>
                </a:solidFill>
                <a:latin typeface="Century Gothic"/>
              </a:rPr>
              <a:t>12/18/2018</a:t>
            </a:fld>
            <a:endParaRPr b="0" lang="en-US" sz="900" spc="-1" strike="noStrike">
              <a:latin typeface="Arial"/>
            </a:endParaRPr>
          </a:p>
        </p:txBody>
      </p:sp>
      <p:sp>
        <p:nvSpPr>
          <p:cNvPr id="20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06"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3A3184B7-5BBE-4242-98DB-0F79FAB821B4}"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276" dur="indefinite" restart="never" nodeType="tmRoot">
          <p:childTnLst>
            <p:seq>
              <p:cTn id="277" dur="indefinite" nodeType="mainSeq">
                <p:childTnLst>
                  <p:par>
                    <p:cTn id="278" fill="hold">
                      <p:stCondLst>
                        <p:cond delay="indefinite"/>
                      </p:stCondLst>
                      <p:childTnLst>
                        <p:par>
                          <p:cTn id="279" fill="hold">
                            <p:stCondLst>
                              <p:cond delay="0"/>
                            </p:stCondLst>
                            <p:childTnLst>
                              <p:par>
                                <p:cTn id="280" nodeType="clickEffect" fill="hold" presetClass="entr" presetID="1">
                                  <p:stCondLst>
                                    <p:cond delay="0"/>
                                  </p:stCondLst>
                                  <p:childTnLst>
                                    <p:set>
                                      <p:cBhvr>
                                        <p:cTn id="281" dur="1" fill="hold">
                                          <p:stCondLst>
                                            <p:cond delay="0"/>
                                          </p:stCondLst>
                                        </p:cTn>
                                        <p:tgtEl>
                                          <p:spTgt spid="203">
                                            <p:txEl>
                                              <p:pRg st="417" end="417"/>
                                            </p:txEl>
                                          </p:spTgt>
                                        </p:tgtEl>
                                        <p:attrNameLst>
                                          <p:attrName>style.visibility</p:attrName>
                                        </p:attrNameLst>
                                      </p:cBhvr>
                                      <p:to>
                                        <p:strVal val="visible"/>
                                      </p:to>
                                    </p:se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CustomShape 1"/>
          <p:cNvSpPr/>
          <p:nvPr/>
        </p:nvSpPr>
        <p:spPr>
          <a:xfrm>
            <a:off x="410400" y="91260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RACIAL GROUNDS</a:t>
            </a:r>
            <a:endParaRPr b="0" lang="en-US" sz="3200" spc="-1" strike="noStrike">
              <a:latin typeface="Arial"/>
            </a:endParaRPr>
          </a:p>
        </p:txBody>
      </p:sp>
      <p:sp>
        <p:nvSpPr>
          <p:cNvPr id="208" name="CustomShape 2"/>
          <p:cNvSpPr/>
          <p:nvPr/>
        </p:nvSpPr>
        <p:spPr>
          <a:xfrm>
            <a:off x="380880" y="213372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The first act in the UK was the Race Relations Act 1965, which made it unlawful to discriminate on grounds of race or color by banning people from using public services or entering places such as bars, cinemas or theaters</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It made racial hatred a criminal offense by inflammatory publications or speeches. It made unlawful to refuse housing, employment or public services to people because of their ethnic background.</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This act also established, the Race Relations Board, and the Community Relations Commission.</a:t>
            </a:r>
            <a:endParaRPr b="0" lang="en-US" sz="1800" spc="-1" strike="noStrike">
              <a:latin typeface="Arial"/>
            </a:endParaRPr>
          </a:p>
        </p:txBody>
      </p:sp>
      <p:sp>
        <p:nvSpPr>
          <p:cNvPr id="20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8F744743-B18F-4C2C-BF0A-1793C077CA90}" type="datetime1">
              <a:rPr b="1" lang="en-US" sz="900" spc="-1" strike="noStrike">
                <a:solidFill>
                  <a:srgbClr val="b31166"/>
                </a:solidFill>
                <a:latin typeface="Century Gothic"/>
              </a:rPr>
              <a:t>12/18/2018</a:t>
            </a:fld>
            <a:endParaRPr b="0" lang="en-US" sz="900" spc="-1" strike="noStrike">
              <a:latin typeface="Arial"/>
            </a:endParaRPr>
          </a:p>
        </p:txBody>
      </p:sp>
      <p:sp>
        <p:nvSpPr>
          <p:cNvPr id="21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11"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41074AAC-70A8-46F2-BDCD-0F7457D9D690}"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282" dur="indefinite" restart="never" nodeType="tmRoot">
          <p:childTnLst>
            <p:seq>
              <p:cTn id="283" dur="indefinite" nodeType="mainSeq">
                <p:childTnLst>
                  <p:par>
                    <p:cTn id="284" fill="hold">
                      <p:stCondLst>
                        <p:cond delay="indefinite"/>
                      </p:stCondLst>
                      <p:childTnLst>
                        <p:par>
                          <p:cTn id="285" fill="hold">
                            <p:stCondLst>
                              <p:cond delay="0"/>
                            </p:stCondLst>
                            <p:childTnLst>
                              <p:par>
                                <p:cTn id="286" nodeType="clickEffect" fill="hold" presetClass="entr" presetID="10">
                                  <p:stCondLst>
                                    <p:cond delay="0"/>
                                  </p:stCondLst>
                                  <p:childTnLst>
                                    <p:set>
                                      <p:cBhvr>
                                        <p:cTn id="287" dur="1" fill="hold">
                                          <p:stCondLst>
                                            <p:cond delay="0"/>
                                          </p:stCondLst>
                                        </p:cTn>
                                        <p:tgtEl>
                                          <p:spTgt spid="208">
                                            <p:txEl>
                                              <p:pRg st="512" end="512"/>
                                            </p:txEl>
                                          </p:spTgt>
                                        </p:tgtEl>
                                        <p:attrNameLst>
                                          <p:attrName>style.visibility</p:attrName>
                                        </p:attrNameLst>
                                      </p:cBhvr>
                                      <p:to>
                                        <p:strVal val="visible"/>
                                      </p:to>
                                    </p:set>
                                    <p:animEffect filter="fade" transition="in">
                                      <p:cBhvr additive="repl">
                                        <p:cTn id="288" dur="500"/>
                                        <p:tgtEl>
                                          <p:spTgt spid="208">
                                            <p:txEl>
                                              <p:pRg st="512" end="512"/>
                                            </p:txEl>
                                          </p:spTgt>
                                        </p:tgtEl>
                                      </p:cBhvr>
                                    </p:animEffect>
                                  </p:childTnLst>
                                </p:cTn>
                              </p:par>
                            </p:childTnLst>
                          </p:cTn>
                        </p:par>
                      </p:childTnLst>
                    </p:cTn>
                  </p:par>
                  <p:par>
                    <p:cTn id="289" fill="hold">
                      <p:stCondLst>
                        <p:cond delay="indefinite"/>
                      </p:stCondLst>
                      <p:childTnLst>
                        <p:par>
                          <p:cTn id="290" fill="hold">
                            <p:stCondLst>
                              <p:cond delay="0"/>
                            </p:stCondLst>
                            <p:childTnLst>
                              <p:par>
                                <p:cTn id="291" nodeType="clickEffect" fill="hold" presetClass="entr" presetID="10">
                                  <p:stCondLst>
                                    <p:cond delay="0"/>
                                  </p:stCondLst>
                                  <p:childTnLst>
                                    <p:set>
                                      <p:cBhvr>
                                        <p:cTn id="292" dur="1" fill="hold">
                                          <p:stCondLst>
                                            <p:cond delay="0"/>
                                          </p:stCondLst>
                                        </p:cTn>
                                        <p:tgtEl>
                                          <p:spTgt spid="208">
                                            <p:txEl>
                                              <p:pRg st="512" end="512"/>
                                            </p:txEl>
                                          </p:spTgt>
                                        </p:tgtEl>
                                        <p:attrNameLst>
                                          <p:attrName>style.visibility</p:attrName>
                                        </p:attrNameLst>
                                      </p:cBhvr>
                                      <p:to>
                                        <p:strVal val="visible"/>
                                      </p:to>
                                    </p:set>
                                    <p:animEffect filter="fade" transition="in">
                                      <p:cBhvr additive="repl">
                                        <p:cTn id="293" dur="500"/>
                                        <p:tgtEl>
                                          <p:spTgt spid="208">
                                            <p:txEl>
                                              <p:pRg st="512" end="512"/>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533520" y="91440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RACIAL GROUNDS….</a:t>
            </a:r>
            <a:endParaRPr b="0" lang="en-US" sz="3200" spc="-1" strike="noStrike">
              <a:latin typeface="Arial"/>
            </a:endParaRPr>
          </a:p>
        </p:txBody>
      </p:sp>
      <p:sp>
        <p:nvSpPr>
          <p:cNvPr id="213" name="CustomShape 2"/>
          <p:cNvSpPr/>
          <p:nvPr/>
        </p:nvSpPr>
        <p:spPr>
          <a:xfrm>
            <a:off x="380880" y="236232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The present law based on the Race Relations Act 1976 makes it unlawful to discriminate on grounds of race, color, ethnic origin or nationality.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There is one major difference, however, that makes the implementation of racial discrimination legislation much more problematic than that of gender discrimination legislation.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The human race is divided into two genders; a person can only belong to one gender at one time; and it is clear to which gender any given person belongs. </a:t>
            </a:r>
            <a:endParaRPr b="0" lang="en-US" sz="1800" spc="-1" strike="noStrike">
              <a:latin typeface="Arial"/>
            </a:endParaRPr>
          </a:p>
          <a:p>
            <a:pPr>
              <a:lnSpc>
                <a:spcPct val="100000"/>
              </a:lnSpc>
              <a:spcBef>
                <a:spcPts val="1001"/>
              </a:spcBef>
            </a:pPr>
            <a:endParaRPr b="0" lang="en-US" sz="1800" spc="-1" strike="noStrike">
              <a:latin typeface="Arial"/>
            </a:endParaRPr>
          </a:p>
        </p:txBody>
      </p:sp>
      <p:sp>
        <p:nvSpPr>
          <p:cNvPr id="21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7BB14F26-A849-4098-A262-6826A1782124}" type="datetime1">
              <a:rPr b="1" lang="en-US" sz="900" spc="-1" strike="noStrike">
                <a:solidFill>
                  <a:srgbClr val="b31166"/>
                </a:solidFill>
                <a:latin typeface="Century Gothic"/>
              </a:rPr>
              <a:t>12/18/2018</a:t>
            </a:fld>
            <a:endParaRPr b="0" lang="en-US" sz="900" spc="-1" strike="noStrike">
              <a:latin typeface="Arial"/>
            </a:endParaRPr>
          </a:p>
        </p:txBody>
      </p:sp>
      <p:sp>
        <p:nvSpPr>
          <p:cNvPr id="21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16"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4B5A6779-F91D-4803-B849-6EB20AC9FE81}"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294" dur="indefinite" restart="never" nodeType="tmRoot">
          <p:childTnLst>
            <p:seq>
              <p:cTn id="295" dur="indefinite" nodeType="mainSeq">
                <p:childTnLst>
                  <p:par>
                    <p:cTn id="296" fill="hold">
                      <p:stCondLst>
                        <p:cond delay="indefinite"/>
                      </p:stCondLst>
                      <p:childTnLst>
                        <p:par>
                          <p:cTn id="297" fill="hold">
                            <p:stCondLst>
                              <p:cond delay="0"/>
                            </p:stCondLst>
                            <p:childTnLst>
                              <p:par>
                                <p:cTn id="298" nodeType="clickEffect" fill="hold" presetClass="entr" presetID="10">
                                  <p:stCondLst>
                                    <p:cond delay="0"/>
                                  </p:stCondLst>
                                  <p:childTnLst>
                                    <p:set>
                                      <p:cBhvr>
                                        <p:cTn id="299" dur="1" fill="hold">
                                          <p:stCondLst>
                                            <p:cond delay="0"/>
                                          </p:stCondLst>
                                        </p:cTn>
                                        <p:tgtEl>
                                          <p:spTgt spid="213">
                                            <p:txEl>
                                              <p:pRg st="481" end="481"/>
                                            </p:txEl>
                                          </p:spTgt>
                                        </p:tgtEl>
                                        <p:attrNameLst>
                                          <p:attrName>style.visibility</p:attrName>
                                        </p:attrNameLst>
                                      </p:cBhvr>
                                      <p:to>
                                        <p:strVal val="visible"/>
                                      </p:to>
                                    </p:set>
                                    <p:animEffect filter="fade" transition="in">
                                      <p:cBhvr additive="repl">
                                        <p:cTn id="300" dur="500"/>
                                        <p:tgtEl>
                                          <p:spTgt spid="213">
                                            <p:txEl>
                                              <p:pRg st="481" end="481"/>
                                            </p:txEl>
                                          </p:spTgt>
                                        </p:tgtEl>
                                      </p:cBhvr>
                                    </p:animEffect>
                                  </p:childTnLst>
                                </p:cTn>
                              </p:par>
                            </p:childTnLst>
                          </p:cTn>
                        </p:par>
                      </p:childTnLst>
                    </p:cTn>
                  </p:par>
                  <p:par>
                    <p:cTn id="301" fill="hold">
                      <p:stCondLst>
                        <p:cond delay="indefinite"/>
                      </p:stCondLst>
                      <p:childTnLst>
                        <p:par>
                          <p:cTn id="302" fill="hold">
                            <p:stCondLst>
                              <p:cond delay="0"/>
                            </p:stCondLst>
                            <p:childTnLst>
                              <p:par>
                                <p:cTn id="303" nodeType="clickEffect" fill="hold" presetClass="entr" presetID="10">
                                  <p:stCondLst>
                                    <p:cond delay="0"/>
                                  </p:stCondLst>
                                  <p:childTnLst>
                                    <p:set>
                                      <p:cBhvr>
                                        <p:cTn id="304" dur="1" fill="hold">
                                          <p:stCondLst>
                                            <p:cond delay="0"/>
                                          </p:stCondLst>
                                        </p:cTn>
                                        <p:tgtEl>
                                          <p:spTgt spid="213">
                                            <p:txEl>
                                              <p:pRg st="481" end="481"/>
                                            </p:txEl>
                                          </p:spTgt>
                                        </p:tgtEl>
                                        <p:attrNameLst>
                                          <p:attrName>style.visibility</p:attrName>
                                        </p:attrNameLst>
                                      </p:cBhvr>
                                      <p:to>
                                        <p:strVal val="visible"/>
                                      </p:to>
                                    </p:set>
                                    <p:animEffect filter="fade" transition="in">
                                      <p:cBhvr additive="repl">
                                        <p:cTn id="305" dur="500"/>
                                        <p:tgtEl>
                                          <p:spTgt spid="213">
                                            <p:txEl>
                                              <p:pRg st="481" end="481"/>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530640" y="91440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RACIAL GROUNDS….</a:t>
            </a:r>
            <a:endParaRPr b="0" lang="en-US" sz="3200" spc="-1" strike="noStrike">
              <a:latin typeface="Arial"/>
            </a:endParaRPr>
          </a:p>
        </p:txBody>
      </p:sp>
      <p:sp>
        <p:nvSpPr>
          <p:cNvPr id="218" name="CustomShape 2"/>
          <p:cNvSpPr/>
          <p:nvPr/>
        </p:nvSpPr>
        <p:spPr>
          <a:xfrm>
            <a:off x="380880" y="228600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The same is very much not true of race, color, ethnic origin or nationality. The Act attempts to define these terms but the definitions are imprecise and ambiguous.</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Are the English, the Irish, the Scots and the Welsh to be regarded as different racial groups?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Is a person whose parents were Afro-Caribbean, but who was born in Cardiff to be regarded as belonging to the Welsh, British, or Afro-Caribbean racial groups, or perhaps to all three? These illustrate the difficulty of legislation in this area.</a:t>
            </a:r>
            <a:endParaRPr b="0" lang="en-US" sz="1800" spc="-1" strike="noStrike">
              <a:latin typeface="Arial"/>
            </a:endParaRPr>
          </a:p>
          <a:p>
            <a:pPr>
              <a:lnSpc>
                <a:spcPct val="100000"/>
              </a:lnSpc>
              <a:spcBef>
                <a:spcPts val="1001"/>
              </a:spcBef>
            </a:pPr>
            <a:endParaRPr b="0" lang="en-US" sz="1800" spc="-1" strike="noStrike">
              <a:latin typeface="Arial"/>
            </a:endParaRPr>
          </a:p>
          <a:p>
            <a:pPr>
              <a:lnSpc>
                <a:spcPct val="100000"/>
              </a:lnSpc>
              <a:spcBef>
                <a:spcPts val="1001"/>
              </a:spcBef>
            </a:pPr>
            <a:endParaRPr b="0" lang="en-US" sz="1800" spc="-1" strike="noStrike">
              <a:latin typeface="Arial"/>
            </a:endParaRPr>
          </a:p>
        </p:txBody>
      </p:sp>
      <p:sp>
        <p:nvSpPr>
          <p:cNvPr id="21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825B9F88-F8BB-45D5-9247-E9AF4B157D4F}" type="datetime1">
              <a:rPr b="1" lang="en-US" sz="900" spc="-1" strike="noStrike">
                <a:solidFill>
                  <a:srgbClr val="b31166"/>
                </a:solidFill>
                <a:latin typeface="Century Gothic"/>
              </a:rPr>
              <a:t>12/18/2018</a:t>
            </a:fld>
            <a:endParaRPr b="0" lang="en-US" sz="900" spc="-1" strike="noStrike">
              <a:latin typeface="Arial"/>
            </a:endParaRPr>
          </a:p>
        </p:txBody>
      </p:sp>
      <p:sp>
        <p:nvSpPr>
          <p:cNvPr id="22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21"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B64A0E7A-EB05-423B-9623-C89922FA9C78}"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306" dur="indefinite" restart="never" nodeType="tmRoot">
          <p:childTnLst>
            <p:seq>
              <p:cTn id="307" dur="indefinite" nodeType="mainSeq">
                <p:childTnLst>
                  <p:par>
                    <p:cTn id="308" fill="hold">
                      <p:stCondLst>
                        <p:cond delay="indefinite"/>
                      </p:stCondLst>
                      <p:childTnLst>
                        <p:par>
                          <p:cTn id="309" fill="hold">
                            <p:stCondLst>
                              <p:cond delay="0"/>
                            </p:stCondLst>
                            <p:childTnLst>
                              <p:par>
                                <p:cTn id="310" nodeType="clickEffect" fill="hold" presetClass="entr" presetID="10">
                                  <p:stCondLst>
                                    <p:cond delay="0"/>
                                  </p:stCondLst>
                                  <p:childTnLst>
                                    <p:set>
                                      <p:cBhvr>
                                        <p:cTn id="311" dur="1" fill="hold">
                                          <p:stCondLst>
                                            <p:cond delay="0"/>
                                          </p:stCondLst>
                                        </p:cTn>
                                        <p:tgtEl>
                                          <p:spTgt spid="218">
                                            <p:txEl>
                                              <p:pRg st="510" end="510"/>
                                            </p:txEl>
                                          </p:spTgt>
                                        </p:tgtEl>
                                        <p:attrNameLst>
                                          <p:attrName>style.visibility</p:attrName>
                                        </p:attrNameLst>
                                      </p:cBhvr>
                                      <p:to>
                                        <p:strVal val="visible"/>
                                      </p:to>
                                    </p:set>
                                    <p:animEffect filter="fade" transition="in">
                                      <p:cBhvr additive="repl">
                                        <p:cTn id="312" dur="500"/>
                                        <p:tgtEl>
                                          <p:spTgt spid="218">
                                            <p:txEl>
                                              <p:pRg st="510" end="510"/>
                                            </p:txEl>
                                          </p:spTgt>
                                        </p:tgtEl>
                                      </p:cBhvr>
                                    </p:animEffect>
                                  </p:childTnLst>
                                </p:cTn>
                              </p:par>
                            </p:childTnLst>
                          </p:cTn>
                        </p:par>
                      </p:childTnLst>
                    </p:cTn>
                  </p:par>
                  <p:par>
                    <p:cTn id="313" fill="hold">
                      <p:stCondLst>
                        <p:cond delay="indefinite"/>
                      </p:stCondLst>
                      <p:childTnLst>
                        <p:par>
                          <p:cTn id="314" fill="hold">
                            <p:stCondLst>
                              <p:cond delay="0"/>
                            </p:stCondLst>
                            <p:childTnLst>
                              <p:par>
                                <p:cTn id="315" nodeType="clickEffect" fill="hold" presetClass="entr" presetID="10">
                                  <p:stCondLst>
                                    <p:cond delay="0"/>
                                  </p:stCondLst>
                                  <p:childTnLst>
                                    <p:set>
                                      <p:cBhvr>
                                        <p:cTn id="316" dur="1" fill="hold">
                                          <p:stCondLst>
                                            <p:cond delay="0"/>
                                          </p:stCondLst>
                                        </p:cTn>
                                        <p:tgtEl>
                                          <p:spTgt spid="218">
                                            <p:txEl>
                                              <p:pRg st="510" end="510"/>
                                            </p:txEl>
                                          </p:spTgt>
                                        </p:tgtEl>
                                        <p:attrNameLst>
                                          <p:attrName>style.visibility</p:attrName>
                                        </p:attrNameLst>
                                      </p:cBhvr>
                                      <p:to>
                                        <p:strVal val="visible"/>
                                      </p:to>
                                    </p:set>
                                    <p:animEffect filter="fade" transition="in">
                                      <p:cBhvr additive="repl">
                                        <p:cTn id="317" dur="500"/>
                                        <p:tgtEl>
                                          <p:spTgt spid="218">
                                            <p:txEl>
                                              <p:pRg st="510" end="510"/>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533520" y="101448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DISABILITY</a:t>
            </a:r>
            <a:endParaRPr b="0" lang="en-US" sz="3200" spc="-1" strike="noStrike">
              <a:latin typeface="Arial"/>
            </a:endParaRPr>
          </a:p>
        </p:txBody>
      </p:sp>
      <p:sp>
        <p:nvSpPr>
          <p:cNvPr id="223" name="CustomShape 2"/>
          <p:cNvSpPr/>
          <p:nvPr/>
        </p:nvSpPr>
        <p:spPr>
          <a:xfrm>
            <a:off x="380880" y="259092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From 1970s governments had been encouraging the recruitment of disabled employees into the Civil Service and withholding contracts to employers who do not  encourage the disabled. (Arshad Abbasi CSS Qualified)</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In 1995 the Disability Discrimination Act was passed. This was followed in 2001 by the Special Educational Needs and Disability Act, which extends the provisions of the earlier act to cover education.</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The Disability Rights Commission has been established, similar to the Equal Opportunities Commission and the Commission for Racial Equality.</a:t>
            </a:r>
            <a:endParaRPr b="0" lang="en-US" sz="1800" spc="-1" strike="noStrike">
              <a:latin typeface="Arial"/>
            </a:endParaRPr>
          </a:p>
          <a:p>
            <a:pPr>
              <a:lnSpc>
                <a:spcPct val="100000"/>
              </a:lnSpc>
              <a:spcBef>
                <a:spcPts val="1001"/>
              </a:spcBef>
            </a:pPr>
            <a:endParaRPr b="0" lang="en-US" sz="1800" spc="-1" strike="noStrike">
              <a:latin typeface="Arial"/>
            </a:endParaRPr>
          </a:p>
        </p:txBody>
      </p:sp>
      <p:sp>
        <p:nvSpPr>
          <p:cNvPr id="22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1A23FA89-2A31-4FD9-B7BA-E8288132EFAD}" type="datetime1">
              <a:rPr b="1" lang="en-US" sz="900" spc="-1" strike="noStrike">
                <a:solidFill>
                  <a:srgbClr val="b31166"/>
                </a:solidFill>
                <a:latin typeface="Century Gothic"/>
              </a:rPr>
              <a:t>12/18/2018</a:t>
            </a:fld>
            <a:endParaRPr b="0" lang="en-US" sz="900" spc="-1" strike="noStrike">
              <a:latin typeface="Arial"/>
            </a:endParaRPr>
          </a:p>
        </p:txBody>
      </p:sp>
      <p:sp>
        <p:nvSpPr>
          <p:cNvPr id="22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26"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68D04850-8525-4544-8F8A-9B8E353B719B}"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318" dur="indefinite" restart="never" nodeType="tmRoot">
          <p:childTnLst>
            <p:seq>
              <p:cTn id="319" dur="indefinite" nodeType="mainSeq">
                <p:childTnLst>
                  <p:par>
                    <p:cTn id="320" fill="hold">
                      <p:stCondLst>
                        <p:cond delay="indefinite"/>
                      </p:stCondLst>
                      <p:childTnLst>
                        <p:par>
                          <p:cTn id="321" fill="hold">
                            <p:stCondLst>
                              <p:cond delay="0"/>
                            </p:stCondLst>
                            <p:childTnLst>
                              <p:par>
                                <p:cTn id="322" nodeType="clickEffect" fill="hold" presetClass="entr" presetID="10">
                                  <p:stCondLst>
                                    <p:cond delay="0"/>
                                  </p:stCondLst>
                                  <p:childTnLst>
                                    <p:set>
                                      <p:cBhvr>
                                        <p:cTn id="323" dur="1" fill="hold">
                                          <p:stCondLst>
                                            <p:cond delay="0"/>
                                          </p:stCondLst>
                                        </p:cTn>
                                        <p:tgtEl>
                                          <p:spTgt spid="223">
                                            <p:txEl>
                                              <p:pRg st="555" end="555"/>
                                            </p:txEl>
                                          </p:spTgt>
                                        </p:tgtEl>
                                        <p:attrNameLst>
                                          <p:attrName>style.visibility</p:attrName>
                                        </p:attrNameLst>
                                      </p:cBhvr>
                                      <p:to>
                                        <p:strVal val="visible"/>
                                      </p:to>
                                    </p:set>
                                    <p:animEffect filter="fade" transition="in">
                                      <p:cBhvr additive="repl">
                                        <p:cTn id="324" dur="500"/>
                                        <p:tgtEl>
                                          <p:spTgt spid="223">
                                            <p:txEl>
                                              <p:pRg st="555" end="555"/>
                                            </p:txEl>
                                          </p:spTgt>
                                        </p:tgtEl>
                                      </p:cBhvr>
                                    </p:animEffect>
                                  </p:childTnLst>
                                </p:cTn>
                              </p:par>
                            </p:childTnLst>
                          </p:cTn>
                        </p:par>
                      </p:childTnLst>
                    </p:cTn>
                  </p:par>
                  <p:par>
                    <p:cTn id="325" fill="hold">
                      <p:stCondLst>
                        <p:cond delay="indefinite"/>
                      </p:stCondLst>
                      <p:childTnLst>
                        <p:par>
                          <p:cTn id="326" fill="hold">
                            <p:stCondLst>
                              <p:cond delay="0"/>
                            </p:stCondLst>
                            <p:childTnLst>
                              <p:par>
                                <p:cTn id="327" nodeType="clickEffect" fill="hold" presetClass="entr" presetID="10">
                                  <p:stCondLst>
                                    <p:cond delay="0"/>
                                  </p:stCondLst>
                                  <p:childTnLst>
                                    <p:set>
                                      <p:cBhvr>
                                        <p:cTn id="328" dur="1" fill="hold">
                                          <p:stCondLst>
                                            <p:cond delay="0"/>
                                          </p:stCondLst>
                                        </p:cTn>
                                        <p:tgtEl>
                                          <p:spTgt spid="223">
                                            <p:txEl>
                                              <p:pRg st="555" end="555"/>
                                            </p:txEl>
                                          </p:spTgt>
                                        </p:tgtEl>
                                        <p:attrNameLst>
                                          <p:attrName>style.visibility</p:attrName>
                                        </p:attrNameLst>
                                      </p:cBhvr>
                                      <p:to>
                                        <p:strVal val="visible"/>
                                      </p:to>
                                    </p:set>
                                    <p:animEffect filter="fade" transition="in">
                                      <p:cBhvr additive="repl">
                                        <p:cTn id="329" dur="500"/>
                                        <p:tgtEl>
                                          <p:spTgt spid="223">
                                            <p:txEl>
                                              <p:pRg st="555" end="555"/>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CustomShape 1"/>
          <p:cNvSpPr/>
          <p:nvPr/>
        </p:nvSpPr>
        <p:spPr>
          <a:xfrm>
            <a:off x="538200" y="91440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DISABILITY…</a:t>
            </a:r>
            <a:endParaRPr b="0" lang="en-US" sz="3200" spc="-1" strike="noStrike">
              <a:latin typeface="Arial"/>
            </a:endParaRPr>
          </a:p>
        </p:txBody>
      </p:sp>
      <p:sp>
        <p:nvSpPr>
          <p:cNvPr id="228" name="CustomShape 2"/>
          <p:cNvSpPr/>
          <p:nvPr/>
        </p:nvSpPr>
        <p:spPr>
          <a:xfrm>
            <a:off x="233640" y="259092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The Act makes it unlawful to treat a disabled employee or applicant less favorably because of their disability without justification. The justification must be serious. Thus it would be justified to reject a blind applicant for a job as a bus driver or a paraplegic for a job as a lifeguard.</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However, the Act requires the employer to make reasonable adjustments to meet the needs of disabled employees. This could be providing a work station with special hardware and software to make it suitable for use by a partially sighted employee.</a:t>
            </a:r>
            <a:endParaRPr b="0" lang="en-US" sz="1800" spc="-1" strike="noStrike">
              <a:latin typeface="Arial"/>
            </a:endParaRPr>
          </a:p>
        </p:txBody>
      </p:sp>
      <p:sp>
        <p:nvSpPr>
          <p:cNvPr id="22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BFE1CD15-A0CB-4C25-B50E-8824EE4DC05C}" type="datetime1">
              <a:rPr b="1" lang="en-US" sz="900" spc="-1" strike="noStrike">
                <a:solidFill>
                  <a:srgbClr val="b31166"/>
                </a:solidFill>
                <a:latin typeface="Century Gothic"/>
              </a:rPr>
              <a:t>12/18/2018</a:t>
            </a:fld>
            <a:endParaRPr b="0" lang="en-US" sz="900" spc="-1" strike="noStrike">
              <a:latin typeface="Arial"/>
            </a:endParaRPr>
          </a:p>
        </p:txBody>
      </p:sp>
      <p:sp>
        <p:nvSpPr>
          <p:cNvPr id="23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31"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5EE3B041-608B-43EC-9274-8A5ECBE79E5C}"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330" dur="indefinite" restart="never" nodeType="tmRoot">
          <p:childTnLst>
            <p:seq>
              <p:cTn id="331" dur="indefinite" nodeType="mainSeq">
                <p:childTnLst>
                  <p:par>
                    <p:cTn id="332" fill="hold">
                      <p:stCondLst>
                        <p:cond delay="indefinite"/>
                      </p:stCondLst>
                      <p:childTnLst>
                        <p:par>
                          <p:cTn id="333" fill="hold">
                            <p:stCondLst>
                              <p:cond delay="0"/>
                            </p:stCondLst>
                            <p:childTnLst>
                              <p:par>
                                <p:cTn id="334" nodeType="clickEffect" fill="hold" presetClass="entr" presetID="10">
                                  <p:stCondLst>
                                    <p:cond delay="0"/>
                                  </p:stCondLst>
                                  <p:childTnLst>
                                    <p:set>
                                      <p:cBhvr>
                                        <p:cTn id="335" dur="1" fill="hold">
                                          <p:stCondLst>
                                            <p:cond delay="0"/>
                                          </p:stCondLst>
                                        </p:cTn>
                                        <p:tgtEl>
                                          <p:spTgt spid="228">
                                            <p:txEl>
                                              <p:pRg st="539" end="539"/>
                                            </p:txEl>
                                          </p:spTgt>
                                        </p:tgtEl>
                                        <p:attrNameLst>
                                          <p:attrName>style.visibility</p:attrName>
                                        </p:attrNameLst>
                                      </p:cBhvr>
                                      <p:to>
                                        <p:strVal val="visible"/>
                                      </p:to>
                                    </p:set>
                                    <p:animEffect filter="fade" transition="in">
                                      <p:cBhvr additive="repl">
                                        <p:cTn id="336" dur="500"/>
                                        <p:tgtEl>
                                          <p:spTgt spid="228">
                                            <p:txEl>
                                              <p:pRg st="539" end="539"/>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533520" y="83808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DISABILITY…</a:t>
            </a:r>
            <a:endParaRPr b="0" lang="en-US" sz="3200" spc="-1" strike="noStrike">
              <a:latin typeface="Arial"/>
            </a:endParaRPr>
          </a:p>
        </p:txBody>
      </p:sp>
      <p:sp>
        <p:nvSpPr>
          <p:cNvPr id="233" name="CustomShape 2"/>
          <p:cNvSpPr/>
          <p:nvPr/>
        </p:nvSpPr>
        <p:spPr>
          <a:xfrm>
            <a:off x="380880" y="243828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The requirement  for reasonable adjustments could be adapting information systems so that they can be used by a blind or partially sighted employee, provided this can be done at reasonable cost.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The requirement for service providers for adjustments requires that reasonable adjustments should be made to the way that services are provided over the web.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Thus the Disability Discrimination Act effect directly on information system professionals and it directly influences the way in which ISs are designed. </a:t>
            </a:r>
            <a:endParaRPr b="0" lang="en-US" sz="1800" spc="-1" strike="noStrike">
              <a:latin typeface="Arial"/>
            </a:endParaRPr>
          </a:p>
        </p:txBody>
      </p:sp>
      <p:sp>
        <p:nvSpPr>
          <p:cNvPr id="23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A757B8F5-434F-4F88-818C-FC84860013B3}" type="datetime1">
              <a:rPr b="1" lang="en-US" sz="900" spc="-1" strike="noStrike">
                <a:solidFill>
                  <a:srgbClr val="b31166"/>
                </a:solidFill>
                <a:latin typeface="Century Gothic"/>
              </a:rPr>
              <a:t>12/18/2018</a:t>
            </a:fld>
            <a:endParaRPr b="0" lang="en-US" sz="900" spc="-1" strike="noStrike">
              <a:latin typeface="Arial"/>
            </a:endParaRPr>
          </a:p>
        </p:txBody>
      </p:sp>
      <p:sp>
        <p:nvSpPr>
          <p:cNvPr id="23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36"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101C4CC4-D6DF-4456-A5D1-98F8B819A495}"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337" dur="indefinite" restart="never" nodeType="tmRoot">
          <p:childTnLst>
            <p:seq>
              <p:cTn id="338" dur="indefinite" nodeType="mainSeq">
                <p:childTnLst>
                  <p:par>
                    <p:cTn id="339" fill="hold">
                      <p:stCondLst>
                        <p:cond delay="indefinite"/>
                      </p:stCondLst>
                      <p:childTnLst>
                        <p:par>
                          <p:cTn id="340" fill="hold">
                            <p:stCondLst>
                              <p:cond delay="0"/>
                            </p:stCondLst>
                            <p:childTnLst>
                              <p:par>
                                <p:cTn id="341" nodeType="clickEffect" fill="hold" presetClass="entr" presetID="10">
                                  <p:stCondLst>
                                    <p:cond delay="0"/>
                                  </p:stCondLst>
                                  <p:childTnLst>
                                    <p:set>
                                      <p:cBhvr>
                                        <p:cTn id="342" dur="1" fill="hold">
                                          <p:stCondLst>
                                            <p:cond delay="0"/>
                                          </p:stCondLst>
                                        </p:cTn>
                                        <p:tgtEl>
                                          <p:spTgt spid="233">
                                            <p:txEl>
                                              <p:pRg st="511" end="511"/>
                                            </p:txEl>
                                          </p:spTgt>
                                        </p:tgtEl>
                                        <p:attrNameLst>
                                          <p:attrName>style.visibility</p:attrName>
                                        </p:attrNameLst>
                                      </p:cBhvr>
                                      <p:to>
                                        <p:strVal val="visible"/>
                                      </p:to>
                                    </p:set>
                                    <p:animEffect filter="fade" transition="in">
                                      <p:cBhvr additive="repl">
                                        <p:cTn id="343" dur="500"/>
                                        <p:tgtEl>
                                          <p:spTgt spid="233">
                                            <p:txEl>
                                              <p:pRg st="511" end="511"/>
                                            </p:txEl>
                                          </p:spTgt>
                                        </p:tgtEl>
                                      </p:cBhvr>
                                    </p:animEffect>
                                  </p:childTnLst>
                                </p:cTn>
                              </p:par>
                            </p:childTnLst>
                          </p:cTn>
                        </p:par>
                      </p:childTnLst>
                    </p:cTn>
                  </p:par>
                  <p:par>
                    <p:cTn id="344" fill="hold">
                      <p:stCondLst>
                        <p:cond delay="indefinite"/>
                      </p:stCondLst>
                      <p:childTnLst>
                        <p:par>
                          <p:cTn id="345" fill="hold">
                            <p:stCondLst>
                              <p:cond delay="0"/>
                            </p:stCondLst>
                            <p:childTnLst>
                              <p:par>
                                <p:cTn id="346" nodeType="clickEffect" fill="hold" presetClass="entr" presetID="10">
                                  <p:stCondLst>
                                    <p:cond delay="0"/>
                                  </p:stCondLst>
                                  <p:childTnLst>
                                    <p:set>
                                      <p:cBhvr>
                                        <p:cTn id="347" dur="1" fill="hold">
                                          <p:stCondLst>
                                            <p:cond delay="0"/>
                                          </p:stCondLst>
                                        </p:cTn>
                                        <p:tgtEl>
                                          <p:spTgt spid="233">
                                            <p:txEl>
                                              <p:pRg st="511" end="511"/>
                                            </p:txEl>
                                          </p:spTgt>
                                        </p:tgtEl>
                                        <p:attrNameLst>
                                          <p:attrName>style.visibility</p:attrName>
                                        </p:attrNameLst>
                                      </p:cBhvr>
                                      <p:to>
                                        <p:strVal val="visible"/>
                                      </p:to>
                                    </p:set>
                                    <p:animEffect filter="fade" transition="in">
                                      <p:cBhvr additive="repl">
                                        <p:cTn id="348" dur="500"/>
                                        <p:tgtEl>
                                          <p:spTgt spid="233">
                                            <p:txEl>
                                              <p:pRg st="511" end="511"/>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CustomShape 1"/>
          <p:cNvSpPr/>
          <p:nvPr/>
        </p:nvSpPr>
        <p:spPr>
          <a:xfrm>
            <a:off x="513720" y="77112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DISABILITY…</a:t>
            </a:r>
            <a:endParaRPr b="0" lang="en-US" sz="3200" spc="-1" strike="noStrike">
              <a:latin typeface="Arial"/>
            </a:endParaRPr>
          </a:p>
        </p:txBody>
      </p:sp>
      <p:sp>
        <p:nvSpPr>
          <p:cNvPr id="238" name="CustomShape 2"/>
          <p:cNvSpPr/>
          <p:nvPr/>
        </p:nvSpPr>
        <p:spPr>
          <a:xfrm>
            <a:off x="437400" y="2438280"/>
            <a:ext cx="83052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In practice, for the ordinary information systems developer this translates into the need to make systems usable by the blind, those whose vision is impaired, those whose hearing is impaired, those suffering from lack of manual dexterity (and so unable to use a mouse, for example), and those suffering from dyslexia.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This need is most apparent, and likely to be enforced, when the system has publicly accessible web pages.</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The most reasons why disabled users experienced difficulty were:</a:t>
            </a:r>
            <a:endParaRPr b="0" lang="en-US" sz="1800" spc="-1" strike="noStrike">
              <a:latin typeface="Arial"/>
            </a:endParaRPr>
          </a:p>
        </p:txBody>
      </p:sp>
      <p:sp>
        <p:nvSpPr>
          <p:cNvPr id="23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3AFCB6B9-F443-471F-8EDF-150952EC1B0D}" type="datetime1">
              <a:rPr b="1" lang="en-US" sz="900" spc="-1" strike="noStrike">
                <a:solidFill>
                  <a:srgbClr val="b31166"/>
                </a:solidFill>
                <a:latin typeface="Century Gothic"/>
              </a:rPr>
              <a:t>12/18/2018</a:t>
            </a:fld>
            <a:endParaRPr b="0" lang="en-US" sz="900" spc="-1" strike="noStrike">
              <a:latin typeface="Arial"/>
            </a:endParaRPr>
          </a:p>
        </p:txBody>
      </p:sp>
      <p:sp>
        <p:nvSpPr>
          <p:cNvPr id="24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41"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648EC8C9-6196-4F2F-9378-D813706B696C}"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349" dur="indefinite" restart="never" nodeType="tmRoot">
          <p:childTnLst>
            <p:seq>
              <p:cTn id="350" dur="indefinite" nodeType="mainSeq">
                <p:childTnLst>
                  <p:par>
                    <p:cTn id="351" fill="hold">
                      <p:stCondLst>
                        <p:cond delay="indefinite"/>
                      </p:stCondLst>
                      <p:childTnLst>
                        <p:par>
                          <p:cTn id="352" fill="hold">
                            <p:stCondLst>
                              <p:cond delay="0"/>
                            </p:stCondLst>
                            <p:childTnLst>
                              <p:par>
                                <p:cTn id="353" nodeType="clickEffect" fill="hold" presetClass="entr" presetID="10">
                                  <p:stCondLst>
                                    <p:cond delay="0"/>
                                  </p:stCondLst>
                                  <p:childTnLst>
                                    <p:set>
                                      <p:cBhvr>
                                        <p:cTn id="354" dur="1" fill="hold">
                                          <p:stCondLst>
                                            <p:cond delay="0"/>
                                          </p:stCondLst>
                                        </p:cTn>
                                        <p:tgtEl>
                                          <p:spTgt spid="238">
                                            <p:txEl>
                                              <p:pRg st="492" end="492"/>
                                            </p:txEl>
                                          </p:spTgt>
                                        </p:tgtEl>
                                        <p:attrNameLst>
                                          <p:attrName>style.visibility</p:attrName>
                                        </p:attrNameLst>
                                      </p:cBhvr>
                                      <p:to>
                                        <p:strVal val="visible"/>
                                      </p:to>
                                    </p:set>
                                    <p:animEffect filter="fade" transition="in">
                                      <p:cBhvr additive="repl">
                                        <p:cTn id="355" dur="500"/>
                                        <p:tgtEl>
                                          <p:spTgt spid="238">
                                            <p:txEl>
                                              <p:pRg st="492" end="492"/>
                                            </p:txEl>
                                          </p:spTgt>
                                        </p:tgtEl>
                                      </p:cBhvr>
                                    </p:animEffect>
                                  </p:childTnLst>
                                </p:cTn>
                              </p:par>
                            </p:childTnLst>
                          </p:cTn>
                        </p:par>
                      </p:childTnLst>
                    </p:cTn>
                  </p:par>
                  <p:par>
                    <p:cTn id="356" fill="hold">
                      <p:stCondLst>
                        <p:cond delay="indefinite"/>
                      </p:stCondLst>
                      <p:childTnLst>
                        <p:par>
                          <p:cTn id="357" fill="hold">
                            <p:stCondLst>
                              <p:cond delay="0"/>
                            </p:stCondLst>
                            <p:childTnLst>
                              <p:par>
                                <p:cTn id="358" nodeType="clickEffect" fill="hold" presetClass="entr" presetID="10">
                                  <p:stCondLst>
                                    <p:cond delay="0"/>
                                  </p:stCondLst>
                                  <p:childTnLst>
                                    <p:set>
                                      <p:cBhvr>
                                        <p:cTn id="359" dur="1" fill="hold">
                                          <p:stCondLst>
                                            <p:cond delay="0"/>
                                          </p:stCondLst>
                                        </p:cTn>
                                        <p:tgtEl>
                                          <p:spTgt spid="238">
                                            <p:txEl>
                                              <p:pRg st="492" end="492"/>
                                            </p:txEl>
                                          </p:spTgt>
                                        </p:tgtEl>
                                        <p:attrNameLst>
                                          <p:attrName>style.visibility</p:attrName>
                                        </p:attrNameLst>
                                      </p:cBhvr>
                                      <p:to>
                                        <p:strVal val="visible"/>
                                      </p:to>
                                    </p:set>
                                    <p:animEffect filter="fade" transition="in">
                                      <p:cBhvr additive="repl">
                                        <p:cTn id="360" dur="500"/>
                                        <p:tgtEl>
                                          <p:spTgt spid="238">
                                            <p:txEl>
                                              <p:pRg st="492" end="492"/>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CustomShape 1"/>
          <p:cNvSpPr/>
          <p:nvPr/>
        </p:nvSpPr>
        <p:spPr>
          <a:xfrm>
            <a:off x="538200" y="83808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DISABILITY…</a:t>
            </a:r>
            <a:endParaRPr b="0" lang="en-US" sz="3200" spc="-1" strike="noStrike">
              <a:latin typeface="Arial"/>
            </a:endParaRPr>
          </a:p>
        </p:txBody>
      </p:sp>
      <p:sp>
        <p:nvSpPr>
          <p:cNvPr id="243" name="CustomShape 2"/>
          <p:cNvSpPr/>
          <p:nvPr/>
        </p:nvSpPr>
        <p:spPr>
          <a:xfrm>
            <a:off x="439920" y="2209680"/>
            <a:ext cx="8305200" cy="5180760"/>
          </a:xfrm>
          <a:prstGeom prst="rect">
            <a:avLst/>
          </a:prstGeom>
          <a:noFill/>
          <a:ln>
            <a:noFill/>
          </a:ln>
        </p:spPr>
        <p:style>
          <a:lnRef idx="0"/>
          <a:fillRef idx="0"/>
          <a:effectRef idx="0"/>
          <a:fontRef idx="minor"/>
        </p:style>
        <p:txBody>
          <a:bodyPr lIns="90000" rIns="90000" tIns="45000" bIns="45000"/>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page layout was unclear and confusing;</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the navigation mechanisms were confusing and disorienting;</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there was poor contrast between the text and the background and colors were used inappropriately;</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 </a:t>
            </a:r>
            <a:r>
              <a:rPr b="0" lang="en-US" sz="1800" spc="-1" strike="noStrike">
                <a:solidFill>
                  <a:srgbClr val="404040"/>
                </a:solidFill>
                <a:latin typeface="Century Gothic"/>
              </a:rPr>
              <a:t>graphics and text were too small; </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links and images were poorly labelled; </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the web pages were incompatible with the software designed to assist disabled users (screen readers, magnification software). </a:t>
            </a:r>
            <a:r>
              <a:rPr b="0" lang="en-US" sz="1800" spc="-1" strike="noStrike">
                <a:solidFill>
                  <a:srgbClr val="404040"/>
                </a:solidFill>
                <a:latin typeface="Century Gothic"/>
              </a:rPr>
              <a:t>	</a:t>
            </a:r>
            <a:endParaRPr b="0" lang="en-US" sz="1800" spc="-1" strike="noStrike">
              <a:latin typeface="Arial"/>
            </a:endParaRPr>
          </a:p>
        </p:txBody>
      </p:sp>
      <p:sp>
        <p:nvSpPr>
          <p:cNvPr id="24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A9B03DD0-AE7F-469C-98E1-4B97A4E88154}" type="datetime1">
              <a:rPr b="1" lang="en-US" sz="900" spc="-1" strike="noStrike">
                <a:solidFill>
                  <a:srgbClr val="b31166"/>
                </a:solidFill>
                <a:latin typeface="Century Gothic"/>
              </a:rPr>
              <a:t>12/18/2018</a:t>
            </a:fld>
            <a:endParaRPr b="0" lang="en-US" sz="900" spc="-1" strike="noStrike">
              <a:latin typeface="Arial"/>
            </a:endParaRPr>
          </a:p>
        </p:txBody>
      </p:sp>
      <p:sp>
        <p:nvSpPr>
          <p:cNvPr id="24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46"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2F842440-794D-4C73-B9AB-59E792D40160}"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361" dur="indefinite" restart="never" nodeType="tmRoot">
          <p:childTnLst>
            <p:seq>
              <p:cTn id="362" dur="indefinite" nodeType="mainSeq">
                <p:childTnLst>
                  <p:par>
                    <p:cTn id="363" fill="hold">
                      <p:stCondLst>
                        <p:cond delay="indefinite"/>
                      </p:stCondLst>
                      <p:childTnLst>
                        <p:par>
                          <p:cTn id="364" fill="hold">
                            <p:stCondLst>
                              <p:cond delay="0"/>
                            </p:stCondLst>
                            <p:childTnLst>
                              <p:par>
                                <p:cTn id="365" nodeType="clickEffect" fill="hold" presetClass="entr" presetID="10">
                                  <p:stCondLst>
                                    <p:cond delay="0"/>
                                  </p:stCondLst>
                                  <p:childTnLst>
                                    <p:set>
                                      <p:cBhvr>
                                        <p:cTn id="366" dur="1" fill="hold">
                                          <p:stCondLst>
                                            <p:cond delay="0"/>
                                          </p:stCondLst>
                                        </p:cTn>
                                        <p:tgtEl>
                                          <p:spTgt spid="243">
                                            <p:txEl>
                                              <p:pRg st="400" end="400"/>
                                            </p:txEl>
                                          </p:spTgt>
                                        </p:tgtEl>
                                        <p:attrNameLst>
                                          <p:attrName>style.visibility</p:attrName>
                                        </p:attrNameLst>
                                      </p:cBhvr>
                                      <p:to>
                                        <p:strVal val="visible"/>
                                      </p:to>
                                    </p:set>
                                    <p:animEffect filter="fade" transition="in">
                                      <p:cBhvr additive="repl">
                                        <p:cTn id="367" dur="500"/>
                                        <p:tgtEl>
                                          <p:spTgt spid="243">
                                            <p:txEl>
                                              <p:pRg st="400" end="400"/>
                                            </p:txEl>
                                          </p:spTgt>
                                        </p:tgtEl>
                                      </p:cBhvr>
                                    </p:animEffect>
                                  </p:childTnLst>
                                </p:cTn>
                              </p:par>
                            </p:childTnLst>
                          </p:cTn>
                        </p:par>
                      </p:childTnLst>
                    </p:cTn>
                  </p:par>
                  <p:par>
                    <p:cTn id="368" fill="hold">
                      <p:stCondLst>
                        <p:cond delay="indefinite"/>
                      </p:stCondLst>
                      <p:childTnLst>
                        <p:par>
                          <p:cTn id="369" fill="hold">
                            <p:stCondLst>
                              <p:cond delay="0"/>
                            </p:stCondLst>
                            <p:childTnLst>
                              <p:par>
                                <p:cTn id="370" nodeType="clickEffect" fill="hold" presetClass="entr" presetID="10">
                                  <p:stCondLst>
                                    <p:cond delay="0"/>
                                  </p:stCondLst>
                                  <p:childTnLst>
                                    <p:set>
                                      <p:cBhvr>
                                        <p:cTn id="371" dur="1" fill="hold">
                                          <p:stCondLst>
                                            <p:cond delay="0"/>
                                          </p:stCondLst>
                                        </p:cTn>
                                        <p:tgtEl>
                                          <p:spTgt spid="243">
                                            <p:txEl>
                                              <p:pRg st="400" end="400"/>
                                            </p:txEl>
                                          </p:spTgt>
                                        </p:tgtEl>
                                        <p:attrNameLst>
                                          <p:attrName>style.visibility</p:attrName>
                                        </p:attrNameLst>
                                      </p:cBhvr>
                                      <p:to>
                                        <p:strVal val="visible"/>
                                      </p:to>
                                    </p:set>
                                    <p:animEffect filter="fade" transition="in">
                                      <p:cBhvr additive="repl">
                                        <p:cTn id="372" dur="500"/>
                                        <p:tgtEl>
                                          <p:spTgt spid="243">
                                            <p:txEl>
                                              <p:pRg st="400" end="400"/>
                                            </p:txEl>
                                          </p:spTgt>
                                        </p:tgtEl>
                                      </p:cBhvr>
                                    </p:animEffect>
                                  </p:childTnLst>
                                </p:cTn>
                              </p:par>
                            </p:childTnLst>
                          </p:cTn>
                        </p:par>
                      </p:childTnLst>
                    </p:cTn>
                  </p:par>
                  <p:par>
                    <p:cTn id="373" fill="hold">
                      <p:stCondLst>
                        <p:cond delay="indefinite"/>
                      </p:stCondLst>
                      <p:childTnLst>
                        <p:par>
                          <p:cTn id="374" fill="hold">
                            <p:stCondLst>
                              <p:cond delay="0"/>
                            </p:stCondLst>
                            <p:childTnLst>
                              <p:par>
                                <p:cTn id="375" nodeType="clickEffect" fill="hold" presetClass="entr" presetID="10">
                                  <p:stCondLst>
                                    <p:cond delay="0"/>
                                  </p:stCondLst>
                                  <p:childTnLst>
                                    <p:set>
                                      <p:cBhvr>
                                        <p:cTn id="376" dur="1" fill="hold">
                                          <p:stCondLst>
                                            <p:cond delay="0"/>
                                          </p:stCondLst>
                                        </p:cTn>
                                        <p:tgtEl>
                                          <p:spTgt spid="243">
                                            <p:txEl>
                                              <p:pRg st="400" end="400"/>
                                            </p:txEl>
                                          </p:spTgt>
                                        </p:tgtEl>
                                        <p:attrNameLst>
                                          <p:attrName>style.visibility</p:attrName>
                                        </p:attrNameLst>
                                      </p:cBhvr>
                                      <p:to>
                                        <p:strVal val="visible"/>
                                      </p:to>
                                    </p:set>
                                    <p:animEffect filter="fade" transition="in">
                                      <p:cBhvr additive="repl">
                                        <p:cTn id="377" dur="500"/>
                                        <p:tgtEl>
                                          <p:spTgt spid="243">
                                            <p:txEl>
                                              <p:pRg st="400" end="400"/>
                                            </p:txEl>
                                          </p:spTgt>
                                        </p:tgtEl>
                                      </p:cBhvr>
                                    </p:animEffect>
                                  </p:childTnLst>
                                </p:cTn>
                              </p:par>
                            </p:childTnLst>
                          </p:cTn>
                        </p:par>
                      </p:childTnLst>
                    </p:cTn>
                  </p:par>
                  <p:par>
                    <p:cTn id="378" fill="hold">
                      <p:stCondLst>
                        <p:cond delay="indefinite"/>
                      </p:stCondLst>
                      <p:childTnLst>
                        <p:par>
                          <p:cTn id="379" fill="hold">
                            <p:stCondLst>
                              <p:cond delay="0"/>
                            </p:stCondLst>
                            <p:childTnLst>
                              <p:par>
                                <p:cTn id="380" nodeType="clickEffect" fill="hold" presetClass="entr" presetID="10">
                                  <p:stCondLst>
                                    <p:cond delay="0"/>
                                  </p:stCondLst>
                                  <p:childTnLst>
                                    <p:set>
                                      <p:cBhvr>
                                        <p:cTn id="381" dur="1" fill="hold">
                                          <p:stCondLst>
                                            <p:cond delay="0"/>
                                          </p:stCondLst>
                                        </p:cTn>
                                        <p:tgtEl>
                                          <p:spTgt spid="243">
                                            <p:txEl>
                                              <p:pRg st="400" end="400"/>
                                            </p:txEl>
                                          </p:spTgt>
                                        </p:tgtEl>
                                        <p:attrNameLst>
                                          <p:attrName>style.visibility</p:attrName>
                                        </p:attrNameLst>
                                      </p:cBhvr>
                                      <p:to>
                                        <p:strVal val="visible"/>
                                      </p:to>
                                    </p:set>
                                    <p:animEffect filter="fade" transition="in">
                                      <p:cBhvr additive="repl">
                                        <p:cTn id="382" dur="500"/>
                                        <p:tgtEl>
                                          <p:spTgt spid="243">
                                            <p:txEl>
                                              <p:pRg st="400" end="400"/>
                                            </p:txEl>
                                          </p:spTgt>
                                        </p:tgtEl>
                                      </p:cBhvr>
                                    </p:animEffect>
                                  </p:childTnLst>
                                </p:cTn>
                              </p:par>
                            </p:childTnLst>
                          </p:cTn>
                        </p:par>
                      </p:childTnLst>
                    </p:cTn>
                  </p:par>
                  <p:par>
                    <p:cTn id="383" fill="hold">
                      <p:stCondLst>
                        <p:cond delay="indefinite"/>
                      </p:stCondLst>
                      <p:childTnLst>
                        <p:par>
                          <p:cTn id="384" fill="hold">
                            <p:stCondLst>
                              <p:cond delay="0"/>
                            </p:stCondLst>
                            <p:childTnLst>
                              <p:par>
                                <p:cTn id="385" nodeType="clickEffect" fill="hold" presetClass="entr" presetID="10">
                                  <p:stCondLst>
                                    <p:cond delay="0"/>
                                  </p:stCondLst>
                                  <p:childTnLst>
                                    <p:set>
                                      <p:cBhvr>
                                        <p:cTn id="386" dur="1" fill="hold">
                                          <p:stCondLst>
                                            <p:cond delay="0"/>
                                          </p:stCondLst>
                                        </p:cTn>
                                        <p:tgtEl>
                                          <p:spTgt spid="243">
                                            <p:txEl>
                                              <p:pRg st="400" end="400"/>
                                            </p:txEl>
                                          </p:spTgt>
                                        </p:tgtEl>
                                        <p:attrNameLst>
                                          <p:attrName>style.visibility</p:attrName>
                                        </p:attrNameLst>
                                      </p:cBhvr>
                                      <p:to>
                                        <p:strVal val="visible"/>
                                      </p:to>
                                    </p:set>
                                    <p:animEffect filter="fade" transition="in">
                                      <p:cBhvr additive="repl">
                                        <p:cTn id="387" dur="500"/>
                                        <p:tgtEl>
                                          <p:spTgt spid="243">
                                            <p:txEl>
                                              <p:pRg st="400" end="400"/>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CustomShape 1"/>
          <p:cNvSpPr/>
          <p:nvPr/>
        </p:nvSpPr>
        <p:spPr>
          <a:xfrm>
            <a:off x="590760" y="91440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DISCRIMINATION ON GROUNDS OF DISABILITY…</a:t>
            </a:r>
            <a:endParaRPr b="0" lang="en-US" sz="3200" spc="-1" strike="noStrike">
              <a:latin typeface="Arial"/>
            </a:endParaRPr>
          </a:p>
        </p:txBody>
      </p:sp>
      <p:sp>
        <p:nvSpPr>
          <p:cNvPr id="248" name="CustomShape 2"/>
          <p:cNvSpPr/>
          <p:nvPr/>
        </p:nvSpPr>
        <p:spPr>
          <a:xfrm>
            <a:off x="297720" y="2286000"/>
            <a:ext cx="83052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It is striking that the first four of these, and possibly the fifth, are a source of difficulty for all web users.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Eliminating these faults would not only improve the accessibility of the web to disabled users, but would also enhance its usability for everyone.</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It is clear from the report that a great deal needs to be done before there is widespread compliance with the requirements of the Disability Discrimination Act, as it applies to access to the web. The most urgent of it is on education.</a:t>
            </a:r>
            <a:endParaRPr b="0" lang="en-US" sz="1800" spc="-1" strike="noStrike">
              <a:latin typeface="Arial"/>
            </a:endParaRPr>
          </a:p>
        </p:txBody>
      </p:sp>
      <p:sp>
        <p:nvSpPr>
          <p:cNvPr id="24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6317D670-80CC-4AE2-8C5D-8267C3785E39}" type="datetime1">
              <a:rPr b="1" lang="en-US" sz="900" spc="-1" strike="noStrike">
                <a:solidFill>
                  <a:srgbClr val="b31166"/>
                </a:solidFill>
                <a:latin typeface="Century Gothic"/>
              </a:rPr>
              <a:t>12/18/2018</a:t>
            </a:fld>
            <a:endParaRPr b="0" lang="en-US" sz="900" spc="-1" strike="noStrike">
              <a:latin typeface="Arial"/>
            </a:endParaRPr>
          </a:p>
        </p:txBody>
      </p:sp>
      <p:sp>
        <p:nvSpPr>
          <p:cNvPr id="25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51"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92636E4D-1906-44E7-9CB0-D1082A40FAD3}"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388" dur="indefinite" restart="never" nodeType="tmRoot">
          <p:childTnLst>
            <p:seq>
              <p:cTn id="389" dur="indefinite" nodeType="mainSeq">
                <p:childTnLst>
                  <p:par>
                    <p:cTn id="390" fill="hold">
                      <p:stCondLst>
                        <p:cond delay="indefinite"/>
                      </p:stCondLst>
                      <p:childTnLst>
                        <p:par>
                          <p:cTn id="391" fill="hold">
                            <p:stCondLst>
                              <p:cond delay="0"/>
                            </p:stCondLst>
                            <p:childTnLst>
                              <p:par>
                                <p:cTn id="392" nodeType="clickEffect" fill="hold" presetClass="entr" presetID="10">
                                  <p:stCondLst>
                                    <p:cond delay="0"/>
                                  </p:stCondLst>
                                  <p:childTnLst>
                                    <p:set>
                                      <p:cBhvr>
                                        <p:cTn id="393" dur="1" fill="hold">
                                          <p:stCondLst>
                                            <p:cond delay="0"/>
                                          </p:stCondLst>
                                        </p:cTn>
                                        <p:tgtEl>
                                          <p:spTgt spid="248">
                                            <p:txEl>
                                              <p:pRg st="501" end="501"/>
                                            </p:txEl>
                                          </p:spTgt>
                                        </p:tgtEl>
                                        <p:attrNameLst>
                                          <p:attrName>style.visibility</p:attrName>
                                        </p:attrNameLst>
                                      </p:cBhvr>
                                      <p:to>
                                        <p:strVal val="visible"/>
                                      </p:to>
                                    </p:set>
                                    <p:animEffect filter="fade" transition="in">
                                      <p:cBhvr additive="repl">
                                        <p:cTn id="394" dur="500"/>
                                        <p:tgtEl>
                                          <p:spTgt spid="248">
                                            <p:txEl>
                                              <p:pRg st="501" end="501"/>
                                            </p:txEl>
                                          </p:spTgt>
                                        </p:tgtEl>
                                      </p:cBhvr>
                                    </p:animEffect>
                                  </p:childTnLst>
                                </p:cTn>
                              </p:par>
                            </p:childTnLst>
                          </p:cTn>
                        </p:par>
                      </p:childTnLst>
                    </p:cTn>
                  </p:par>
                  <p:par>
                    <p:cTn id="395" fill="hold">
                      <p:stCondLst>
                        <p:cond delay="indefinite"/>
                      </p:stCondLst>
                      <p:childTnLst>
                        <p:par>
                          <p:cTn id="396" fill="hold">
                            <p:stCondLst>
                              <p:cond delay="0"/>
                            </p:stCondLst>
                            <p:childTnLst>
                              <p:par>
                                <p:cTn id="397" nodeType="clickEffect" fill="hold" presetClass="entr" presetID="10">
                                  <p:stCondLst>
                                    <p:cond delay="0"/>
                                  </p:stCondLst>
                                  <p:childTnLst>
                                    <p:set>
                                      <p:cBhvr>
                                        <p:cTn id="398" dur="1" fill="hold">
                                          <p:stCondLst>
                                            <p:cond delay="0"/>
                                          </p:stCondLst>
                                        </p:cTn>
                                        <p:tgtEl>
                                          <p:spTgt spid="248">
                                            <p:txEl>
                                              <p:pRg st="501" end="501"/>
                                            </p:txEl>
                                          </p:spTgt>
                                        </p:tgtEl>
                                        <p:attrNameLst>
                                          <p:attrName>style.visibility</p:attrName>
                                        </p:attrNameLst>
                                      </p:cBhvr>
                                      <p:to>
                                        <p:strVal val="visible"/>
                                      </p:to>
                                    </p:set>
                                    <p:animEffect filter="fade" transition="in">
                                      <p:cBhvr additive="repl">
                                        <p:cTn id="399" dur="500"/>
                                        <p:tgtEl>
                                          <p:spTgt spid="248">
                                            <p:txEl>
                                              <p:pRg st="501" end="501"/>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566280" y="81432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Introduction</a:t>
            </a:r>
            <a:endParaRPr b="0" lang="en-US" sz="3200" spc="-1" strike="noStrike">
              <a:latin typeface="Arial"/>
            </a:endParaRPr>
          </a:p>
        </p:txBody>
      </p:sp>
      <p:sp>
        <p:nvSpPr>
          <p:cNvPr id="118" name="CustomShape 2"/>
          <p:cNvSpPr/>
          <p:nvPr/>
        </p:nvSpPr>
        <p:spPr>
          <a:xfrm>
            <a:off x="457200" y="2286000"/>
            <a:ext cx="8686080" cy="5180760"/>
          </a:xfrm>
          <a:prstGeom prst="rect">
            <a:avLst/>
          </a:prstGeom>
          <a:noFill/>
          <a:ln>
            <a:noFill/>
          </a:ln>
        </p:spPr>
        <p:style>
          <a:lnRef idx="0"/>
          <a:fillRef idx="0"/>
          <a:effectRef idx="0"/>
          <a:fontRef idx="minor"/>
        </p:style>
        <p:txBody>
          <a:bodyPr lIns="90000" rIns="90000" tIns="45000" bIns="45000"/>
          <a:p>
            <a:pPr>
              <a:lnSpc>
                <a:spcPct val="100000"/>
              </a:lnSpc>
              <a:spcBef>
                <a:spcPts val="1001"/>
              </a:spcBef>
            </a:pPr>
            <a:r>
              <a:rPr b="0" lang="en-US" sz="1800" spc="-1" strike="noStrike">
                <a:solidFill>
                  <a:srgbClr val="404040"/>
                </a:solidFill>
                <a:latin typeface="Century Gothic"/>
              </a:rPr>
              <a:t>About Three hundred years ago, the laws of England contained many specific laws imposing </a:t>
            </a:r>
            <a:r>
              <a:rPr b="1" lang="en-US" sz="2000" spc="-1" strike="noStrike">
                <a:solidFill>
                  <a:srgbClr val="404040"/>
                </a:solidFill>
                <a:latin typeface="Century Gothic"/>
              </a:rPr>
              <a:t>discrimination on grounds of gender, religion and wealth</a:t>
            </a:r>
            <a:r>
              <a:rPr b="0" lang="en-US" sz="1800" spc="-1" strike="noStrike">
                <a:solidFill>
                  <a:srgbClr val="404040"/>
                </a:solidFill>
                <a:latin typeface="Century Gothic"/>
              </a:rPr>
              <a:t>. </a:t>
            </a:r>
            <a:endParaRPr b="0" lang="en-US" sz="1800" spc="-1" strike="noStrike">
              <a:latin typeface="Arial"/>
            </a:endParaRPr>
          </a:p>
          <a:p>
            <a:pPr>
              <a:lnSpc>
                <a:spcPct val="100000"/>
              </a:lnSpc>
              <a:spcBef>
                <a:spcPts val="1001"/>
              </a:spcBef>
            </a:pP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To vote, you had to be male and own property</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In order to be admitted in the universities, you had to be male and a member of the Church of England </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If a woman marries all her personal property became the property of the husband</a:t>
            </a:r>
            <a:endParaRPr b="0" lang="en-US" sz="1800" spc="-1" strike="noStrike">
              <a:latin typeface="Arial"/>
            </a:endParaRPr>
          </a:p>
          <a:p>
            <a:pPr>
              <a:lnSpc>
                <a:spcPct val="100000"/>
              </a:lnSpc>
              <a:spcBef>
                <a:spcPts val="1001"/>
              </a:spcBef>
            </a:pPr>
            <a:endParaRPr b="0" lang="en-US" sz="1800" spc="-1" strike="noStrike">
              <a:latin typeface="Arial"/>
            </a:endParaRPr>
          </a:p>
          <a:p>
            <a:pPr>
              <a:lnSpc>
                <a:spcPct val="100000"/>
              </a:lnSpc>
              <a:spcBef>
                <a:spcPts val="1001"/>
              </a:spcBef>
            </a:pPr>
            <a:r>
              <a:rPr b="0" lang="en-US" sz="1800" spc="-1" strike="noStrike">
                <a:solidFill>
                  <a:srgbClr val="404040"/>
                </a:solidFill>
                <a:latin typeface="Century Gothic"/>
              </a:rPr>
              <a:t>From 1700 to the 1950s, almost all these explicit examples of discrimination in the law were slowly abolished. </a:t>
            </a:r>
            <a:endParaRPr b="0" lang="en-US" sz="1800" spc="-1" strike="noStrike">
              <a:latin typeface="Arial"/>
            </a:endParaRPr>
          </a:p>
        </p:txBody>
      </p:sp>
      <p:sp>
        <p:nvSpPr>
          <p:cNvPr id="11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DE9ACE74-2DA6-4C7A-999F-B56453DA3776}" type="datetime1">
              <a:rPr b="1" lang="en-US" sz="900" spc="-1" strike="noStrike">
                <a:solidFill>
                  <a:srgbClr val="b31166"/>
                </a:solidFill>
                <a:latin typeface="Century Gothic"/>
              </a:rPr>
              <a:t>12/18/2018</a:t>
            </a:fld>
            <a:endParaRPr b="0" lang="en-US" sz="900" spc="-1" strike="noStrike">
              <a:latin typeface="Arial"/>
            </a:endParaRPr>
          </a:p>
        </p:txBody>
      </p:sp>
      <p:sp>
        <p:nvSpPr>
          <p:cNvPr id="12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21"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437A1AAC-D505-4F43-97B0-871CA033CEF4}"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36" dur="indefinite" restart="never" nodeType="tmRoot">
          <p:childTnLst>
            <p:seq>
              <p:cTn id="37" dur="indefinite" nodeType="mainSeq">
                <p:childTnLst>
                  <p:par>
                    <p:cTn id="38" fill="hold">
                      <p:stCondLst>
                        <p:cond delay="indefinite"/>
                      </p:stCondLst>
                      <p:childTnLst>
                        <p:par>
                          <p:cTn id="39" fill="hold">
                            <p:stCondLst>
                              <p:cond delay="0"/>
                            </p:stCondLst>
                            <p:childTnLst>
                              <p:par>
                                <p:cTn id="40" nodeType="clickEffect" fill="hold" presetClass="entr" presetID="10">
                                  <p:stCondLst>
                                    <p:cond delay="0"/>
                                  </p:stCondLst>
                                  <p:childTnLst>
                                    <p:set>
                                      <p:cBhvr>
                                        <p:cTn id="41" dur="1" fill="hold">
                                          <p:stCondLst>
                                            <p:cond delay="0"/>
                                          </p:stCondLst>
                                        </p:cTn>
                                        <p:tgtEl>
                                          <p:spTgt spid="118">
                                            <p:txEl>
                                              <p:pRg st="490" end="490"/>
                                            </p:txEl>
                                          </p:spTgt>
                                        </p:tgtEl>
                                        <p:attrNameLst>
                                          <p:attrName>style.visibility</p:attrName>
                                        </p:attrNameLst>
                                      </p:cBhvr>
                                      <p:to>
                                        <p:strVal val="visible"/>
                                      </p:to>
                                    </p:set>
                                    <p:animEffect filter="fade" transition="in">
                                      <p:cBhvr additive="repl">
                                        <p:cTn id="42" dur="500"/>
                                        <p:tgtEl>
                                          <p:spTgt spid="118">
                                            <p:txEl>
                                              <p:pRg st="490" end="490"/>
                                            </p:txEl>
                                          </p:spTgt>
                                        </p:tgtEl>
                                      </p:cBhvr>
                                    </p:animEffect>
                                  </p:childTnLst>
                                </p:cTn>
                              </p:par>
                            </p:childTnLst>
                          </p:cTn>
                        </p:par>
                      </p:childTnLst>
                    </p:cTn>
                  </p:par>
                  <p:par>
                    <p:cTn id="43" fill="hold">
                      <p:stCondLst>
                        <p:cond delay="indefinite"/>
                      </p:stCondLst>
                      <p:childTnLst>
                        <p:par>
                          <p:cTn id="44" fill="hold">
                            <p:stCondLst>
                              <p:cond delay="0"/>
                            </p:stCondLst>
                            <p:childTnLst>
                              <p:par>
                                <p:cTn id="45" nodeType="clickEffect" fill="hold" presetClass="entr" presetID="10">
                                  <p:stCondLst>
                                    <p:cond delay="0"/>
                                  </p:stCondLst>
                                  <p:childTnLst>
                                    <p:set>
                                      <p:cBhvr>
                                        <p:cTn id="46" dur="1" fill="hold">
                                          <p:stCondLst>
                                            <p:cond delay="0"/>
                                          </p:stCondLst>
                                        </p:cTn>
                                        <p:tgtEl>
                                          <p:spTgt spid="118">
                                            <p:txEl>
                                              <p:pRg st="490" end="490"/>
                                            </p:txEl>
                                          </p:spTgt>
                                        </p:tgtEl>
                                        <p:attrNameLst>
                                          <p:attrName>style.visibility</p:attrName>
                                        </p:attrNameLst>
                                      </p:cBhvr>
                                      <p:to>
                                        <p:strVal val="visible"/>
                                      </p:to>
                                    </p:set>
                                    <p:animEffect filter="fade" transition="in">
                                      <p:cBhvr additive="repl">
                                        <p:cTn id="47" dur="500"/>
                                        <p:tgtEl>
                                          <p:spTgt spid="118">
                                            <p:txEl>
                                              <p:pRg st="490" end="490"/>
                                            </p:txEl>
                                          </p:spTgt>
                                        </p:tgtEl>
                                      </p:cBhvr>
                                    </p:animEffect>
                                  </p:childTnLst>
                                </p:cTn>
                              </p:par>
                            </p:childTnLst>
                          </p:cTn>
                        </p:par>
                      </p:childTnLst>
                    </p:cTn>
                  </p:par>
                  <p:par>
                    <p:cTn id="48" fill="hold">
                      <p:stCondLst>
                        <p:cond delay="indefinite"/>
                      </p:stCondLst>
                      <p:childTnLst>
                        <p:par>
                          <p:cTn id="49" fill="hold">
                            <p:stCondLst>
                              <p:cond delay="0"/>
                            </p:stCondLst>
                            <p:childTnLst>
                              <p:par>
                                <p:cTn id="50" nodeType="clickEffect" fill="hold" presetClass="entr" presetID="10">
                                  <p:stCondLst>
                                    <p:cond delay="0"/>
                                  </p:stCondLst>
                                  <p:childTnLst>
                                    <p:set>
                                      <p:cBhvr>
                                        <p:cTn id="51" dur="1" fill="hold">
                                          <p:stCondLst>
                                            <p:cond delay="0"/>
                                          </p:stCondLst>
                                        </p:cTn>
                                        <p:tgtEl>
                                          <p:spTgt spid="118">
                                            <p:txEl>
                                              <p:pRg st="490" end="490"/>
                                            </p:txEl>
                                          </p:spTgt>
                                        </p:tgtEl>
                                        <p:attrNameLst>
                                          <p:attrName>style.visibility</p:attrName>
                                        </p:attrNameLst>
                                      </p:cBhvr>
                                      <p:to>
                                        <p:strVal val="visible"/>
                                      </p:to>
                                    </p:set>
                                    <p:animEffect filter="fade" transition="in">
                                      <p:cBhvr additive="repl">
                                        <p:cTn id="52" dur="500"/>
                                        <p:tgtEl>
                                          <p:spTgt spid="118">
                                            <p:txEl>
                                              <p:pRg st="490" end="490"/>
                                            </p:txEl>
                                          </p:spTgt>
                                        </p:tgtEl>
                                      </p:cBhvr>
                                    </p:animEffect>
                                  </p:childTnLst>
                                </p:cTn>
                              </p:par>
                            </p:childTnLst>
                          </p:cTn>
                        </p:par>
                      </p:childTnLst>
                    </p:cTn>
                  </p:par>
                  <p:par>
                    <p:cTn id="53" fill="hold">
                      <p:stCondLst>
                        <p:cond delay="indefinite"/>
                      </p:stCondLst>
                      <p:childTnLst>
                        <p:par>
                          <p:cTn id="54" fill="hold">
                            <p:stCondLst>
                              <p:cond delay="0"/>
                            </p:stCondLst>
                            <p:childTnLst>
                              <p:par>
                                <p:cTn id="55" nodeType="clickEffect" fill="hold" presetClass="entr" presetID="10">
                                  <p:stCondLst>
                                    <p:cond delay="0"/>
                                  </p:stCondLst>
                                  <p:childTnLst>
                                    <p:set>
                                      <p:cBhvr>
                                        <p:cTn id="56" dur="1" fill="hold">
                                          <p:stCondLst>
                                            <p:cond delay="0"/>
                                          </p:stCondLst>
                                        </p:cTn>
                                        <p:tgtEl>
                                          <p:spTgt spid="118">
                                            <p:txEl>
                                              <p:pRg st="490" end="490"/>
                                            </p:txEl>
                                          </p:spTgt>
                                        </p:tgtEl>
                                        <p:attrNameLst>
                                          <p:attrName>style.visibility</p:attrName>
                                        </p:attrNameLst>
                                      </p:cBhvr>
                                      <p:to>
                                        <p:strVal val="visible"/>
                                      </p:to>
                                    </p:set>
                                    <p:animEffect filter="fade" transition="in">
                                      <p:cBhvr additive="repl">
                                        <p:cTn id="57" dur="500"/>
                                        <p:tgtEl>
                                          <p:spTgt spid="118">
                                            <p:txEl>
                                              <p:pRg st="490" end="490"/>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CustomShape 1"/>
          <p:cNvSpPr/>
          <p:nvPr/>
        </p:nvSpPr>
        <p:spPr>
          <a:xfrm>
            <a:off x="228600" y="961560"/>
            <a:ext cx="9143280" cy="685080"/>
          </a:xfrm>
          <a:prstGeom prst="rect">
            <a:avLst/>
          </a:prstGeom>
          <a:noFill/>
          <a:ln>
            <a:noFill/>
          </a:ln>
        </p:spPr>
        <p:style>
          <a:lnRef idx="0"/>
          <a:fillRef idx="0"/>
          <a:effectRef idx="0"/>
          <a:fontRef idx="minor"/>
        </p:style>
        <p:txBody>
          <a:bodyPr lIns="90000" rIns="90000" tIns="45000" bIns="45000" anchor="ctr"/>
          <a:p>
            <a:pPr algn="ctr">
              <a:lnSpc>
                <a:spcPct val="100000"/>
              </a:lnSpc>
            </a:pPr>
            <a:r>
              <a:rPr b="0" lang="en-US" sz="2400" spc="-1" strike="noStrike">
                <a:solidFill>
                  <a:srgbClr val="ffffff"/>
                </a:solidFill>
                <a:latin typeface="Century Gothic"/>
              </a:rPr>
              <a:t>DISCRIMINATION ON GROUNDS OF RELIGION </a:t>
            </a:r>
            <a:br/>
            <a:r>
              <a:rPr b="0" lang="en-US" sz="2400" spc="-1" strike="noStrike">
                <a:solidFill>
                  <a:srgbClr val="ffffff"/>
                </a:solidFill>
                <a:latin typeface="Century Gothic"/>
              </a:rPr>
              <a:t>OR GENDER</a:t>
            </a:r>
            <a:endParaRPr b="0" lang="en-US" sz="2400" spc="-1" strike="noStrike">
              <a:latin typeface="Arial"/>
            </a:endParaRPr>
          </a:p>
        </p:txBody>
      </p:sp>
      <p:sp>
        <p:nvSpPr>
          <p:cNvPr id="253" name="CustomShape 2"/>
          <p:cNvSpPr/>
          <p:nvPr/>
        </p:nvSpPr>
        <p:spPr>
          <a:xfrm>
            <a:off x="419040" y="2514600"/>
            <a:ext cx="8305200" cy="487620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In 2000, the EU’s Equal Treatment Framework Directive (No.2000/78) was issued.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It required member states to legislate to make discrimination in employment matters on grounds of disability, religion, or age unlawful.</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These regulations follow the pattern established by the gender Discrimination Act 1975 and the Race Relations Act 1976.</a:t>
            </a:r>
            <a:endParaRPr b="0" lang="en-US" sz="1800" spc="-1" strike="noStrike">
              <a:latin typeface="Arial"/>
            </a:endParaRPr>
          </a:p>
        </p:txBody>
      </p:sp>
      <p:sp>
        <p:nvSpPr>
          <p:cNvPr id="25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FD5E548F-6275-48F5-B10C-36B8C88D3FBE}" type="datetime1">
              <a:rPr b="1" lang="en-US" sz="900" spc="-1" strike="noStrike">
                <a:solidFill>
                  <a:srgbClr val="b31166"/>
                </a:solidFill>
                <a:latin typeface="Century Gothic"/>
              </a:rPr>
              <a:t>12/18/2018</a:t>
            </a:fld>
            <a:endParaRPr b="0" lang="en-US" sz="900" spc="-1" strike="noStrike">
              <a:latin typeface="Arial"/>
            </a:endParaRPr>
          </a:p>
        </p:txBody>
      </p:sp>
      <p:sp>
        <p:nvSpPr>
          <p:cNvPr id="25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56"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0A335E0F-EEE3-4AC5-891B-EEA4AE0346AA}"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400" dur="indefinite" restart="never" nodeType="tmRoot">
          <p:childTnLst>
            <p:seq>
              <p:cTn id="401" dur="indefinite" nodeType="mainSeq">
                <p:childTnLst>
                  <p:par>
                    <p:cTn id="402" fill="hold">
                      <p:stCondLst>
                        <p:cond delay="indefinite"/>
                      </p:stCondLst>
                      <p:childTnLst>
                        <p:par>
                          <p:cTn id="403" fill="hold">
                            <p:stCondLst>
                              <p:cond delay="0"/>
                            </p:stCondLst>
                            <p:childTnLst>
                              <p:par>
                                <p:cTn id="404" nodeType="clickEffect" fill="hold" presetClass="entr" presetID="10">
                                  <p:stCondLst>
                                    <p:cond delay="0"/>
                                  </p:stCondLst>
                                  <p:childTnLst>
                                    <p:set>
                                      <p:cBhvr>
                                        <p:cTn id="405" dur="1" fill="hold">
                                          <p:stCondLst>
                                            <p:cond delay="0"/>
                                          </p:stCondLst>
                                        </p:cTn>
                                        <p:tgtEl>
                                          <p:spTgt spid="253">
                                            <p:txEl>
                                              <p:pRg st="339" end="339"/>
                                            </p:txEl>
                                          </p:spTgt>
                                        </p:tgtEl>
                                        <p:attrNameLst>
                                          <p:attrName>style.visibility</p:attrName>
                                        </p:attrNameLst>
                                      </p:cBhvr>
                                      <p:to>
                                        <p:strVal val="visible"/>
                                      </p:to>
                                    </p:set>
                                    <p:animEffect filter="fade" transition="in">
                                      <p:cBhvr additive="repl">
                                        <p:cTn id="406" dur="500"/>
                                        <p:tgtEl>
                                          <p:spTgt spid="253">
                                            <p:txEl>
                                              <p:pRg st="339" end="339"/>
                                            </p:txEl>
                                          </p:spTgt>
                                        </p:tgtEl>
                                      </p:cBhvr>
                                    </p:animEffect>
                                  </p:childTnLst>
                                </p:cTn>
                              </p:par>
                            </p:childTnLst>
                          </p:cTn>
                        </p:par>
                      </p:childTnLst>
                    </p:cTn>
                  </p:par>
                  <p:par>
                    <p:cTn id="407" fill="hold">
                      <p:stCondLst>
                        <p:cond delay="indefinite"/>
                      </p:stCondLst>
                      <p:childTnLst>
                        <p:par>
                          <p:cTn id="408" fill="hold">
                            <p:stCondLst>
                              <p:cond delay="0"/>
                            </p:stCondLst>
                            <p:childTnLst>
                              <p:par>
                                <p:cTn id="409" nodeType="clickEffect" fill="hold" presetClass="entr" presetID="10">
                                  <p:stCondLst>
                                    <p:cond delay="0"/>
                                  </p:stCondLst>
                                  <p:childTnLst>
                                    <p:set>
                                      <p:cBhvr>
                                        <p:cTn id="410" dur="1" fill="hold">
                                          <p:stCondLst>
                                            <p:cond delay="0"/>
                                          </p:stCondLst>
                                        </p:cTn>
                                        <p:tgtEl>
                                          <p:spTgt spid="253">
                                            <p:txEl>
                                              <p:pRg st="339" end="339"/>
                                            </p:txEl>
                                          </p:spTgt>
                                        </p:tgtEl>
                                        <p:attrNameLst>
                                          <p:attrName>style.visibility</p:attrName>
                                        </p:attrNameLst>
                                      </p:cBhvr>
                                      <p:to>
                                        <p:strVal val="visible"/>
                                      </p:to>
                                    </p:set>
                                    <p:animEffect filter="fade" transition="in">
                                      <p:cBhvr additive="repl">
                                        <p:cTn id="411" dur="500"/>
                                        <p:tgtEl>
                                          <p:spTgt spid="253">
                                            <p:txEl>
                                              <p:pRg st="339" end="339"/>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7" name="CustomShape 1"/>
          <p:cNvSpPr/>
          <p:nvPr/>
        </p:nvSpPr>
        <p:spPr>
          <a:xfrm>
            <a:off x="228600" y="914400"/>
            <a:ext cx="9143280" cy="685080"/>
          </a:xfrm>
          <a:prstGeom prst="rect">
            <a:avLst/>
          </a:prstGeom>
          <a:noFill/>
          <a:ln>
            <a:noFill/>
          </a:ln>
        </p:spPr>
        <p:style>
          <a:lnRef idx="0"/>
          <a:fillRef idx="0"/>
          <a:effectRef idx="0"/>
          <a:fontRef idx="minor"/>
        </p:style>
        <p:txBody>
          <a:bodyPr lIns="90000" rIns="90000" tIns="45000" bIns="45000" anchor="ctr"/>
          <a:p>
            <a:pPr algn="ctr">
              <a:lnSpc>
                <a:spcPct val="100000"/>
              </a:lnSpc>
            </a:pPr>
            <a:r>
              <a:rPr b="0" lang="en-US" sz="2400" spc="-1" strike="noStrike">
                <a:solidFill>
                  <a:srgbClr val="ffffff"/>
                </a:solidFill>
                <a:latin typeface="Century Gothic"/>
              </a:rPr>
              <a:t>DISCRIMINATION ON GROUNDS OF RELIGION </a:t>
            </a:r>
            <a:br/>
            <a:r>
              <a:rPr b="0" lang="en-US" sz="2400" spc="-1" strike="noStrike">
                <a:solidFill>
                  <a:srgbClr val="ffffff"/>
                </a:solidFill>
                <a:latin typeface="Century Gothic"/>
              </a:rPr>
              <a:t>OR GENDER</a:t>
            </a:r>
            <a:endParaRPr b="0" lang="en-US" sz="2400" spc="-1" strike="noStrike">
              <a:latin typeface="Arial"/>
            </a:endParaRPr>
          </a:p>
        </p:txBody>
      </p:sp>
      <p:sp>
        <p:nvSpPr>
          <p:cNvPr id="258" name="CustomShape 2"/>
          <p:cNvSpPr/>
          <p:nvPr/>
        </p:nvSpPr>
        <p:spPr>
          <a:xfrm>
            <a:off x="419040" y="2286000"/>
            <a:ext cx="83052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They differ in certain important respects, however:</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They are limited to discrimination in employment, education, and related matters, and do not address discrimination in the provision of services or accommodation.</a:t>
            </a:r>
            <a:endParaRPr b="0" lang="en-US" sz="1800" spc="-1" strike="noStrike">
              <a:latin typeface="Arial"/>
            </a:endParaRPr>
          </a:p>
          <a:p>
            <a:pPr algn="just">
              <a:lnSpc>
                <a:spcPct val="100000"/>
              </a:lnSpc>
              <a:spcBef>
                <a:spcPts val="1001"/>
              </a:spcBef>
            </a:pP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They explicitly make harassment unlawful, defining it as ‘unwanted conduct which has the purpose or effect of violating a person’s dignity or creating an intimidating, hostile, degrading, humiliating or offensive environment. </a:t>
            </a:r>
            <a:endParaRPr b="0" lang="en-US" sz="1800" spc="-1" strike="noStrike">
              <a:latin typeface="Arial"/>
            </a:endParaRPr>
          </a:p>
        </p:txBody>
      </p:sp>
      <p:sp>
        <p:nvSpPr>
          <p:cNvPr id="25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ECC193B1-A64C-42DA-99E1-B53D78476E49}" type="datetime1">
              <a:rPr b="1" lang="en-US" sz="900" spc="-1" strike="noStrike">
                <a:solidFill>
                  <a:srgbClr val="b31166"/>
                </a:solidFill>
                <a:latin typeface="Century Gothic"/>
              </a:rPr>
              <a:t>12/18/2018</a:t>
            </a:fld>
            <a:endParaRPr b="0" lang="en-US" sz="900" spc="-1" strike="noStrike">
              <a:latin typeface="Arial"/>
            </a:endParaRPr>
          </a:p>
        </p:txBody>
      </p:sp>
      <p:sp>
        <p:nvSpPr>
          <p:cNvPr id="26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61"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84FB33FC-998D-4B69-9500-6B9B2B0A0690}"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412" dur="indefinite" restart="never" nodeType="tmRoot">
          <p:childTnLst>
            <p:seq>
              <p:cTn id="413" dur="indefinite" nodeType="mainSeq">
                <p:childTnLst>
                  <p:par>
                    <p:cTn id="414" fill="hold">
                      <p:stCondLst>
                        <p:cond delay="indefinite"/>
                      </p:stCondLst>
                      <p:childTnLst>
                        <p:par>
                          <p:cTn id="415" fill="hold">
                            <p:stCondLst>
                              <p:cond delay="0"/>
                            </p:stCondLst>
                            <p:childTnLst>
                              <p:par>
                                <p:cTn id="416" nodeType="clickEffect" fill="hold" presetClass="entr" presetID="10">
                                  <p:stCondLst>
                                    <p:cond delay="0"/>
                                  </p:stCondLst>
                                  <p:childTnLst>
                                    <p:set>
                                      <p:cBhvr>
                                        <p:cTn id="417" dur="1" fill="hold">
                                          <p:stCondLst>
                                            <p:cond delay="0"/>
                                          </p:stCondLst>
                                        </p:cTn>
                                        <p:tgtEl>
                                          <p:spTgt spid="258">
                                            <p:txEl>
                                              <p:pRg st="443" end="443"/>
                                            </p:txEl>
                                          </p:spTgt>
                                        </p:tgtEl>
                                        <p:attrNameLst>
                                          <p:attrName>style.visibility</p:attrName>
                                        </p:attrNameLst>
                                      </p:cBhvr>
                                      <p:to>
                                        <p:strVal val="visible"/>
                                      </p:to>
                                    </p:set>
                                    <p:animEffect filter="fade" transition="in">
                                      <p:cBhvr additive="repl">
                                        <p:cTn id="418" dur="500"/>
                                        <p:tgtEl>
                                          <p:spTgt spid="258">
                                            <p:txEl>
                                              <p:pRg st="443" end="443"/>
                                            </p:txEl>
                                          </p:spTgt>
                                        </p:tgtEl>
                                      </p:cBhvr>
                                    </p:animEffect>
                                  </p:childTnLst>
                                </p:cTn>
                              </p:par>
                            </p:childTnLst>
                          </p:cTn>
                        </p:par>
                      </p:childTnLst>
                    </p:cTn>
                  </p:par>
                  <p:par>
                    <p:cTn id="419" fill="hold">
                      <p:stCondLst>
                        <p:cond delay="indefinite"/>
                      </p:stCondLst>
                      <p:childTnLst>
                        <p:par>
                          <p:cTn id="420" fill="hold">
                            <p:stCondLst>
                              <p:cond delay="0"/>
                            </p:stCondLst>
                            <p:childTnLst>
                              <p:par>
                                <p:cTn id="421" nodeType="clickEffect" fill="hold" presetClass="entr" presetID="10">
                                  <p:stCondLst>
                                    <p:cond delay="0"/>
                                  </p:stCondLst>
                                  <p:childTnLst>
                                    <p:set>
                                      <p:cBhvr>
                                        <p:cTn id="422" dur="1" fill="hold">
                                          <p:stCondLst>
                                            <p:cond delay="0"/>
                                          </p:stCondLst>
                                        </p:cTn>
                                        <p:tgtEl>
                                          <p:spTgt spid="258">
                                            <p:txEl>
                                              <p:pRg st="443" end="443"/>
                                            </p:txEl>
                                          </p:spTgt>
                                        </p:tgtEl>
                                        <p:attrNameLst>
                                          <p:attrName>style.visibility</p:attrName>
                                        </p:attrNameLst>
                                      </p:cBhvr>
                                      <p:to>
                                        <p:strVal val="visible"/>
                                      </p:to>
                                    </p:set>
                                    <p:animEffect filter="fade" transition="in">
                                      <p:cBhvr additive="repl">
                                        <p:cTn id="423" dur="500"/>
                                        <p:tgtEl>
                                          <p:spTgt spid="258">
                                            <p:txEl>
                                              <p:pRg st="443" end="443"/>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CustomShape 1"/>
          <p:cNvSpPr/>
          <p:nvPr/>
        </p:nvSpPr>
        <p:spPr>
          <a:xfrm>
            <a:off x="228600" y="914400"/>
            <a:ext cx="9143280" cy="685080"/>
          </a:xfrm>
          <a:prstGeom prst="rect">
            <a:avLst/>
          </a:prstGeom>
          <a:noFill/>
          <a:ln>
            <a:noFill/>
          </a:ln>
        </p:spPr>
        <p:style>
          <a:lnRef idx="0"/>
          <a:fillRef idx="0"/>
          <a:effectRef idx="0"/>
          <a:fontRef idx="minor"/>
        </p:style>
        <p:txBody>
          <a:bodyPr lIns="90000" rIns="90000" tIns="45000" bIns="45000" anchor="ctr"/>
          <a:p>
            <a:pPr algn="ctr">
              <a:lnSpc>
                <a:spcPct val="100000"/>
              </a:lnSpc>
            </a:pPr>
            <a:r>
              <a:rPr b="0" lang="en-US" sz="2400" spc="-1" strike="noStrike">
                <a:solidFill>
                  <a:srgbClr val="ffffff"/>
                </a:solidFill>
                <a:latin typeface="Century Gothic"/>
              </a:rPr>
              <a:t>DISCRIMINATION ON GROUNDS OF RELIGION</a:t>
            </a:r>
            <a:br/>
            <a:r>
              <a:rPr b="0" lang="en-US" sz="2400" spc="-1" strike="noStrike">
                <a:solidFill>
                  <a:srgbClr val="ffffff"/>
                </a:solidFill>
                <a:latin typeface="Century Gothic"/>
              </a:rPr>
              <a:t> OR GENDER</a:t>
            </a:r>
            <a:endParaRPr b="0" lang="en-US" sz="2400" spc="-1" strike="noStrike">
              <a:latin typeface="Arial"/>
            </a:endParaRPr>
          </a:p>
        </p:txBody>
      </p:sp>
      <p:sp>
        <p:nvSpPr>
          <p:cNvPr id="263" name="CustomShape 2"/>
          <p:cNvSpPr/>
          <p:nvPr/>
        </p:nvSpPr>
        <p:spPr>
          <a:xfrm>
            <a:off x="419040" y="2438280"/>
            <a:ext cx="83052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They do not make the Commission for Racial Equality, responsible for promoting the implementation of the legislation nor do they create any new body for this purpose.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However, in October 2003, the government announced its plans for a single equality body for the UK to take over the responsibilities of the Equal Opportunities Commission, the Commission for Racial Equality, and the Disability Rights Commission.</a:t>
            </a:r>
            <a:endParaRPr b="0" lang="en-US" sz="1800" spc="-1" strike="noStrike">
              <a:latin typeface="Arial"/>
            </a:endParaRPr>
          </a:p>
        </p:txBody>
      </p:sp>
      <p:sp>
        <p:nvSpPr>
          <p:cNvPr id="26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759F9E62-FFD1-498D-8600-41D1649E40EE}" type="datetime1">
              <a:rPr b="1" lang="en-US" sz="900" spc="-1" strike="noStrike">
                <a:solidFill>
                  <a:srgbClr val="b31166"/>
                </a:solidFill>
                <a:latin typeface="Century Gothic"/>
              </a:rPr>
              <a:t>12/18/2018</a:t>
            </a:fld>
            <a:endParaRPr b="0" lang="en-US" sz="900" spc="-1" strike="noStrike">
              <a:latin typeface="Arial"/>
            </a:endParaRPr>
          </a:p>
        </p:txBody>
      </p:sp>
      <p:sp>
        <p:nvSpPr>
          <p:cNvPr id="26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66"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EF9025F3-A720-4BA6-98E0-9DAC569253A0}"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424" dur="indefinite" restart="never" nodeType="tmRoot">
          <p:childTnLst>
            <p:seq>
              <p:cTn id="425" dur="indefinite" nodeType="mainSeq">
                <p:childTnLst>
                  <p:par>
                    <p:cTn id="426" fill="hold">
                      <p:stCondLst>
                        <p:cond delay="indefinite"/>
                      </p:stCondLst>
                      <p:childTnLst>
                        <p:par>
                          <p:cTn id="427" fill="hold">
                            <p:stCondLst>
                              <p:cond delay="0"/>
                            </p:stCondLst>
                            <p:childTnLst>
                              <p:par>
                                <p:cTn id="428" nodeType="clickEffect" fill="hold" presetClass="entr" presetID="10">
                                  <p:stCondLst>
                                    <p:cond delay="0"/>
                                  </p:stCondLst>
                                  <p:childTnLst>
                                    <p:set>
                                      <p:cBhvr>
                                        <p:cTn id="429" dur="1" fill="hold">
                                          <p:stCondLst>
                                            <p:cond delay="0"/>
                                          </p:stCondLst>
                                        </p:cTn>
                                        <p:tgtEl>
                                          <p:spTgt spid="263">
                                            <p:txEl>
                                              <p:pRg st="416" end="416"/>
                                            </p:txEl>
                                          </p:spTgt>
                                        </p:tgtEl>
                                        <p:attrNameLst>
                                          <p:attrName>style.visibility</p:attrName>
                                        </p:attrNameLst>
                                      </p:cBhvr>
                                      <p:to>
                                        <p:strVal val="visible"/>
                                      </p:to>
                                    </p:set>
                                    <p:animEffect filter="fade" transition="in">
                                      <p:cBhvr additive="repl">
                                        <p:cTn id="430" dur="500"/>
                                        <p:tgtEl>
                                          <p:spTgt spid="263">
                                            <p:txEl>
                                              <p:pRg st="416" end="416"/>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CustomShape 1"/>
          <p:cNvSpPr/>
          <p:nvPr/>
        </p:nvSpPr>
        <p:spPr>
          <a:xfrm>
            <a:off x="13680" y="914400"/>
            <a:ext cx="9143280" cy="685080"/>
          </a:xfrm>
          <a:prstGeom prst="rect">
            <a:avLst/>
          </a:prstGeom>
          <a:noFill/>
          <a:ln>
            <a:noFill/>
          </a:ln>
        </p:spPr>
        <p:style>
          <a:lnRef idx="0"/>
          <a:fillRef idx="0"/>
          <a:effectRef idx="0"/>
          <a:fontRef idx="minor"/>
        </p:style>
        <p:txBody>
          <a:bodyPr lIns="90000" rIns="90000" tIns="45000" bIns="45000" anchor="ctr"/>
          <a:p>
            <a:pPr algn="ctr">
              <a:lnSpc>
                <a:spcPct val="100000"/>
              </a:lnSpc>
            </a:pPr>
            <a:r>
              <a:rPr b="0" lang="en-US" sz="3200" spc="-1" strike="noStrike">
                <a:solidFill>
                  <a:srgbClr val="ffffff"/>
                </a:solidFill>
                <a:latin typeface="Century Gothic"/>
              </a:rPr>
              <a:t>DISCRIMINATION ON GROUNDS OF AGE</a:t>
            </a:r>
            <a:endParaRPr b="0" lang="en-US" sz="3200" spc="-1" strike="noStrike">
              <a:latin typeface="Arial"/>
            </a:endParaRPr>
          </a:p>
        </p:txBody>
      </p:sp>
      <p:sp>
        <p:nvSpPr>
          <p:cNvPr id="268" name="CustomShape 2"/>
          <p:cNvSpPr/>
          <p:nvPr/>
        </p:nvSpPr>
        <p:spPr>
          <a:xfrm>
            <a:off x="380880" y="2362320"/>
            <a:ext cx="838116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Regulations making it unlawful to discriminate on grounds of age.</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They could, for example, mean the end of compulsory retirement ages.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This could mean that it is unlawful for employers to seek specifically to recruit new graduates. (This would be indirect age discrimination because a much smaller proportion of over-50s fall into the category of ‘new graduates’ than of the under-25s.)</a:t>
            </a:r>
            <a:endParaRPr b="0" lang="en-US" sz="1800" spc="-1" strike="noStrike">
              <a:latin typeface="Arial"/>
            </a:endParaRPr>
          </a:p>
        </p:txBody>
      </p:sp>
      <p:sp>
        <p:nvSpPr>
          <p:cNvPr id="26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A7056606-ED98-4F50-A556-B968E0F6965E}" type="datetime1">
              <a:rPr b="1" lang="en-US" sz="900" spc="-1" strike="noStrike">
                <a:solidFill>
                  <a:srgbClr val="b31166"/>
                </a:solidFill>
                <a:latin typeface="Century Gothic"/>
              </a:rPr>
              <a:t>12/18/2018</a:t>
            </a:fld>
            <a:endParaRPr b="0" lang="en-US" sz="900" spc="-1" strike="noStrike">
              <a:latin typeface="Arial"/>
            </a:endParaRPr>
          </a:p>
        </p:txBody>
      </p:sp>
      <p:sp>
        <p:nvSpPr>
          <p:cNvPr id="27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71"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9FD0C074-A973-44FF-B5BE-F8469E176E54}"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431" dur="indefinite" restart="never" nodeType="tmRoot">
          <p:childTnLst>
            <p:seq>
              <p:cTn id="432" dur="indefinite" nodeType="mainSeq">
                <p:childTnLst>
                  <p:par>
                    <p:cTn id="433" fill="hold">
                      <p:stCondLst>
                        <p:cond delay="indefinite"/>
                      </p:stCondLst>
                      <p:childTnLst>
                        <p:par>
                          <p:cTn id="434" fill="hold">
                            <p:stCondLst>
                              <p:cond delay="0"/>
                            </p:stCondLst>
                            <p:childTnLst>
                              <p:par>
                                <p:cTn id="435" nodeType="clickEffect" fill="hold" presetClass="entr" presetID="10">
                                  <p:stCondLst>
                                    <p:cond delay="0"/>
                                  </p:stCondLst>
                                  <p:childTnLst>
                                    <p:set>
                                      <p:cBhvr>
                                        <p:cTn id="436" dur="1" fill="hold">
                                          <p:stCondLst>
                                            <p:cond delay="0"/>
                                          </p:stCondLst>
                                        </p:cTn>
                                        <p:tgtEl>
                                          <p:spTgt spid="268">
                                            <p:txEl>
                                              <p:pRg st="390" end="390"/>
                                            </p:txEl>
                                          </p:spTgt>
                                        </p:tgtEl>
                                        <p:attrNameLst>
                                          <p:attrName>style.visibility</p:attrName>
                                        </p:attrNameLst>
                                      </p:cBhvr>
                                      <p:to>
                                        <p:strVal val="visible"/>
                                      </p:to>
                                    </p:set>
                                    <p:animEffect filter="fade" transition="in">
                                      <p:cBhvr additive="repl">
                                        <p:cTn id="437" dur="500"/>
                                        <p:tgtEl>
                                          <p:spTgt spid="268">
                                            <p:txEl>
                                              <p:pRg st="390" end="390"/>
                                            </p:txEl>
                                          </p:spTgt>
                                        </p:tgtEl>
                                      </p:cBhvr>
                                    </p:animEffect>
                                  </p:childTnLst>
                                </p:cTn>
                              </p:par>
                            </p:childTnLst>
                          </p:cTn>
                        </p:par>
                      </p:childTnLst>
                    </p:cTn>
                  </p:par>
                  <p:par>
                    <p:cTn id="438" fill="hold">
                      <p:stCondLst>
                        <p:cond delay="indefinite"/>
                      </p:stCondLst>
                      <p:childTnLst>
                        <p:par>
                          <p:cTn id="439" fill="hold">
                            <p:stCondLst>
                              <p:cond delay="0"/>
                            </p:stCondLst>
                            <p:childTnLst>
                              <p:par>
                                <p:cTn id="440" nodeType="clickEffect" fill="hold" presetClass="entr" presetID="10">
                                  <p:stCondLst>
                                    <p:cond delay="0"/>
                                  </p:stCondLst>
                                  <p:childTnLst>
                                    <p:set>
                                      <p:cBhvr>
                                        <p:cTn id="441" dur="1" fill="hold">
                                          <p:stCondLst>
                                            <p:cond delay="0"/>
                                          </p:stCondLst>
                                        </p:cTn>
                                        <p:tgtEl>
                                          <p:spTgt spid="268">
                                            <p:txEl>
                                              <p:pRg st="390" end="390"/>
                                            </p:txEl>
                                          </p:spTgt>
                                        </p:tgtEl>
                                        <p:attrNameLst>
                                          <p:attrName>style.visibility</p:attrName>
                                        </p:attrNameLst>
                                      </p:cBhvr>
                                      <p:to>
                                        <p:strVal val="visible"/>
                                      </p:to>
                                    </p:set>
                                    <p:animEffect filter="fade" transition="in">
                                      <p:cBhvr additive="repl">
                                        <p:cTn id="442" dur="500"/>
                                        <p:tgtEl>
                                          <p:spTgt spid="268">
                                            <p:txEl>
                                              <p:pRg st="390" end="390"/>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0" y="914400"/>
            <a:ext cx="9143280" cy="685080"/>
          </a:xfrm>
          <a:prstGeom prst="rect">
            <a:avLst/>
          </a:prstGeom>
          <a:noFill/>
          <a:ln>
            <a:noFill/>
          </a:ln>
        </p:spPr>
        <p:style>
          <a:lnRef idx="0"/>
          <a:fillRef idx="0"/>
          <a:effectRef idx="0"/>
          <a:fontRef idx="minor"/>
        </p:style>
        <p:txBody>
          <a:bodyPr lIns="90000" rIns="90000" tIns="45000" bIns="45000" anchor="ctr"/>
          <a:p>
            <a:pPr algn="ctr">
              <a:lnSpc>
                <a:spcPct val="100000"/>
              </a:lnSpc>
            </a:pPr>
            <a:r>
              <a:rPr b="0" lang="en-US" sz="3200" spc="-1" strike="noStrike">
                <a:solidFill>
                  <a:srgbClr val="ffffff"/>
                </a:solidFill>
                <a:latin typeface="Century Gothic"/>
              </a:rPr>
              <a:t>DISCRIMINATION ON GROUNDS OF AGE</a:t>
            </a:r>
            <a:endParaRPr b="0" lang="en-US" sz="3200" spc="-1" strike="noStrike">
              <a:latin typeface="Arial"/>
            </a:endParaRPr>
          </a:p>
        </p:txBody>
      </p:sp>
      <p:sp>
        <p:nvSpPr>
          <p:cNvPr id="273" name="CustomShape 2"/>
          <p:cNvSpPr/>
          <p:nvPr/>
        </p:nvSpPr>
        <p:spPr>
          <a:xfrm>
            <a:off x="380880" y="2666880"/>
            <a:ext cx="838116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The Equal Treatment Directive is careful to be quite explicit in allowing for discrimination on the grounds of age in a number of important cases. It allows, for example:</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special treatment of different age groups in order to protect them (e.g. not allowing children under a certain age to be employed);</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different premiums for life insurance policies, depending on the age of the person at the time the policy is taken out, and different pension rates depending on the age of retirement </a:t>
            </a:r>
            <a:endParaRPr b="0" lang="en-US" sz="1800" spc="-1" strike="noStrike">
              <a:latin typeface="Arial"/>
            </a:endParaRPr>
          </a:p>
        </p:txBody>
      </p:sp>
      <p:sp>
        <p:nvSpPr>
          <p:cNvPr id="27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4EC19D6C-6FFC-44F8-BC33-3CA15C95078D}" type="datetime1">
              <a:rPr b="1" lang="en-US" sz="900" spc="-1" strike="noStrike">
                <a:solidFill>
                  <a:srgbClr val="b31166"/>
                </a:solidFill>
                <a:latin typeface="Century Gothic"/>
              </a:rPr>
              <a:t>12/18/2018</a:t>
            </a:fld>
            <a:endParaRPr b="0" lang="en-US" sz="900" spc="-1" strike="noStrike">
              <a:latin typeface="Arial"/>
            </a:endParaRPr>
          </a:p>
        </p:txBody>
      </p:sp>
      <p:sp>
        <p:nvSpPr>
          <p:cNvPr id="27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76"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5EEE8C7C-B6C3-4079-9D16-01B5DD007248}"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443" dur="indefinite" restart="never" nodeType="tmRoot">
          <p:childTnLst>
            <p:seq>
              <p:cTn id="444" dur="indefinite" nodeType="mainSeq">
                <p:childTnLst>
                  <p:par>
                    <p:cTn id="445" fill="hold">
                      <p:stCondLst>
                        <p:cond delay="indefinite"/>
                      </p:stCondLst>
                      <p:childTnLst>
                        <p:par>
                          <p:cTn id="446" fill="hold">
                            <p:stCondLst>
                              <p:cond delay="0"/>
                            </p:stCondLst>
                            <p:childTnLst>
                              <p:par>
                                <p:cTn id="447" nodeType="clickEffect" fill="hold" presetClass="entr" presetID="10">
                                  <p:stCondLst>
                                    <p:cond delay="0"/>
                                  </p:stCondLst>
                                  <p:childTnLst>
                                    <p:set>
                                      <p:cBhvr>
                                        <p:cTn id="448" dur="1" fill="hold">
                                          <p:stCondLst>
                                            <p:cond delay="0"/>
                                          </p:stCondLst>
                                        </p:cTn>
                                        <p:tgtEl>
                                          <p:spTgt spid="273">
                                            <p:txEl>
                                              <p:pRg st="487" end="487"/>
                                            </p:txEl>
                                          </p:spTgt>
                                        </p:tgtEl>
                                        <p:attrNameLst>
                                          <p:attrName>style.visibility</p:attrName>
                                        </p:attrNameLst>
                                      </p:cBhvr>
                                      <p:to>
                                        <p:strVal val="visible"/>
                                      </p:to>
                                    </p:set>
                                    <p:animEffect filter="fade" transition="in">
                                      <p:cBhvr additive="repl">
                                        <p:cTn id="449" dur="500"/>
                                        <p:tgtEl>
                                          <p:spTgt spid="273">
                                            <p:txEl>
                                              <p:pRg st="487" end="487"/>
                                            </p:txEl>
                                          </p:spTgt>
                                        </p:tgtEl>
                                      </p:cBhvr>
                                    </p:animEffect>
                                  </p:childTnLst>
                                </p:cTn>
                              </p:par>
                            </p:childTnLst>
                          </p:cTn>
                        </p:par>
                      </p:childTnLst>
                    </p:cTn>
                  </p:par>
                  <p:par>
                    <p:cTn id="450" fill="hold">
                      <p:stCondLst>
                        <p:cond delay="indefinite"/>
                      </p:stCondLst>
                      <p:childTnLst>
                        <p:par>
                          <p:cTn id="451" fill="hold">
                            <p:stCondLst>
                              <p:cond delay="0"/>
                            </p:stCondLst>
                            <p:childTnLst>
                              <p:par>
                                <p:cTn id="452" nodeType="clickEffect" fill="hold" presetClass="entr" presetID="10">
                                  <p:stCondLst>
                                    <p:cond delay="0"/>
                                  </p:stCondLst>
                                  <p:childTnLst>
                                    <p:set>
                                      <p:cBhvr>
                                        <p:cTn id="453" dur="1" fill="hold">
                                          <p:stCondLst>
                                            <p:cond delay="0"/>
                                          </p:stCondLst>
                                        </p:cTn>
                                        <p:tgtEl>
                                          <p:spTgt spid="273">
                                            <p:txEl>
                                              <p:pRg st="487" end="487"/>
                                            </p:txEl>
                                          </p:spTgt>
                                        </p:tgtEl>
                                        <p:attrNameLst>
                                          <p:attrName>style.visibility</p:attrName>
                                        </p:attrNameLst>
                                      </p:cBhvr>
                                      <p:to>
                                        <p:strVal val="visible"/>
                                      </p:to>
                                    </p:set>
                                    <p:animEffect filter="fade" transition="in">
                                      <p:cBhvr additive="repl">
                                        <p:cTn id="454" dur="500"/>
                                        <p:tgtEl>
                                          <p:spTgt spid="273">
                                            <p:txEl>
                                              <p:pRg st="487" end="487"/>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1"/>
          <p:cNvSpPr/>
          <p:nvPr/>
        </p:nvSpPr>
        <p:spPr>
          <a:xfrm>
            <a:off x="0" y="1014480"/>
            <a:ext cx="9143280" cy="685080"/>
          </a:xfrm>
          <a:prstGeom prst="rect">
            <a:avLst/>
          </a:prstGeom>
          <a:noFill/>
          <a:ln>
            <a:noFill/>
          </a:ln>
        </p:spPr>
        <p:style>
          <a:lnRef idx="0"/>
          <a:fillRef idx="0"/>
          <a:effectRef idx="0"/>
          <a:fontRef idx="minor"/>
        </p:style>
        <p:txBody>
          <a:bodyPr lIns="90000" rIns="90000" tIns="45000" bIns="45000" anchor="ctr"/>
          <a:p>
            <a:pPr algn="ctr">
              <a:lnSpc>
                <a:spcPct val="100000"/>
              </a:lnSpc>
            </a:pPr>
            <a:r>
              <a:rPr b="0" lang="en-US" sz="3200" spc="-1" strike="noStrike">
                <a:solidFill>
                  <a:srgbClr val="ffffff"/>
                </a:solidFill>
                <a:latin typeface="Century Gothic"/>
              </a:rPr>
              <a:t>DISCRIMINATION ON GROUNDS OF AGE</a:t>
            </a:r>
            <a:endParaRPr b="0" lang="en-US" sz="3200" spc="-1" strike="noStrike">
              <a:latin typeface="Arial"/>
            </a:endParaRPr>
          </a:p>
        </p:txBody>
      </p:sp>
      <p:sp>
        <p:nvSpPr>
          <p:cNvPr id="278" name="CustomShape 2"/>
          <p:cNvSpPr/>
          <p:nvPr/>
        </p:nvSpPr>
        <p:spPr>
          <a:xfrm>
            <a:off x="380880" y="2819520"/>
            <a:ext cx="8381160" cy="5180760"/>
          </a:xfrm>
          <a:prstGeom prst="rect">
            <a:avLst/>
          </a:prstGeom>
          <a:noFill/>
          <a:ln>
            <a:noFill/>
          </a:ln>
        </p:spPr>
        <p:style>
          <a:lnRef idx="0"/>
          <a:fillRef idx="0"/>
          <a:effectRef idx="0"/>
          <a:fontRef idx="minor"/>
        </p:style>
        <p:txBody>
          <a:bodyPr lIns="90000" rIns="90000" tIns="45000" bIns="45000"/>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fixing a maximum age for recruitment based on the need for a reasonable period of employment after training and before retirement;</a:t>
            </a:r>
            <a:endParaRPr b="0" lang="en-US" sz="1800" spc="-1" strike="noStrike">
              <a:latin typeface="Arial"/>
            </a:endParaRPr>
          </a:p>
          <a:p>
            <a:pPr>
              <a:lnSpc>
                <a:spcPct val="100000"/>
              </a:lnSpc>
              <a:spcBef>
                <a:spcPts val="1001"/>
              </a:spcBef>
            </a:pP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fixing a minimum age, a minimum amount of professional experience or a minimum number of years with the company before a person will be regarded as eligible for a given post or eligible for certain employment benefits (e.g. additional annual leave).</a:t>
            </a:r>
            <a:endParaRPr b="0" lang="en-US" sz="1800" spc="-1" strike="noStrike">
              <a:latin typeface="Arial"/>
            </a:endParaRPr>
          </a:p>
        </p:txBody>
      </p:sp>
      <p:sp>
        <p:nvSpPr>
          <p:cNvPr id="27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AFF49807-801A-4BCC-8C5D-8DF4BD878ED3}" type="datetime1">
              <a:rPr b="1" lang="en-US" sz="900" spc="-1" strike="noStrike">
                <a:solidFill>
                  <a:srgbClr val="b31166"/>
                </a:solidFill>
                <a:latin typeface="Century Gothic"/>
              </a:rPr>
              <a:t>12/18/2018</a:t>
            </a:fld>
            <a:endParaRPr b="0" lang="en-US" sz="900" spc="-1" strike="noStrike">
              <a:latin typeface="Arial"/>
            </a:endParaRPr>
          </a:p>
        </p:txBody>
      </p:sp>
      <p:sp>
        <p:nvSpPr>
          <p:cNvPr id="28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81"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FB013549-E1C8-41D3-AA25-7A8593D1482B}"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455" dur="indefinite" restart="never" nodeType="tmRoot">
          <p:childTnLst>
            <p:seq>
              <p:cTn id="456" dur="indefinite" nodeType="mainSeq">
                <p:childTnLst>
                  <p:par>
                    <p:cTn id="457" fill="hold">
                      <p:stCondLst>
                        <p:cond delay="indefinite"/>
                      </p:stCondLst>
                      <p:childTnLst>
                        <p:par>
                          <p:cTn id="458" fill="hold">
                            <p:stCondLst>
                              <p:cond delay="0"/>
                            </p:stCondLst>
                            <p:childTnLst>
                              <p:par>
                                <p:cTn id="459" nodeType="clickEffect" fill="hold" presetClass="entr" presetID="10">
                                  <p:stCondLst>
                                    <p:cond delay="0"/>
                                  </p:stCondLst>
                                  <p:childTnLst>
                                    <p:set>
                                      <p:cBhvr>
                                        <p:cTn id="460" dur="1" fill="hold">
                                          <p:stCondLst>
                                            <p:cond delay="0"/>
                                          </p:stCondLst>
                                        </p:cTn>
                                        <p:tgtEl>
                                          <p:spTgt spid="278">
                                            <p:txEl>
                                              <p:pRg st="382" end="382"/>
                                            </p:txEl>
                                          </p:spTgt>
                                        </p:tgtEl>
                                        <p:attrNameLst>
                                          <p:attrName>style.visibility</p:attrName>
                                        </p:attrNameLst>
                                      </p:cBhvr>
                                      <p:to>
                                        <p:strVal val="visible"/>
                                      </p:to>
                                    </p:set>
                                    <p:animEffect filter="fade" transition="in">
                                      <p:cBhvr additive="repl">
                                        <p:cTn id="461" dur="500"/>
                                        <p:tgtEl>
                                          <p:spTgt spid="278">
                                            <p:txEl>
                                              <p:pRg st="382" end="382"/>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2" name="CustomShape 1"/>
          <p:cNvSpPr/>
          <p:nvPr/>
        </p:nvSpPr>
        <p:spPr>
          <a:xfrm>
            <a:off x="0" y="838080"/>
            <a:ext cx="9143280" cy="685080"/>
          </a:xfrm>
          <a:prstGeom prst="rect">
            <a:avLst/>
          </a:prstGeom>
          <a:noFill/>
          <a:ln>
            <a:noFill/>
          </a:ln>
        </p:spPr>
        <p:style>
          <a:lnRef idx="0"/>
          <a:fillRef idx="0"/>
          <a:effectRef idx="0"/>
          <a:fontRef idx="minor"/>
        </p:style>
        <p:txBody>
          <a:bodyPr lIns="90000" rIns="90000" tIns="45000" bIns="45000" anchor="ctr"/>
          <a:p>
            <a:pPr algn="ctr">
              <a:lnSpc>
                <a:spcPct val="100000"/>
              </a:lnSpc>
            </a:pPr>
            <a:r>
              <a:rPr b="0" lang="en-US" sz="3200" spc="-1" strike="noStrike">
                <a:solidFill>
                  <a:srgbClr val="ffffff"/>
                </a:solidFill>
                <a:latin typeface="Century Gothic"/>
              </a:rPr>
              <a:t>AVOIDING DISCRIMINATION</a:t>
            </a:r>
            <a:endParaRPr b="0" lang="en-US" sz="3200" spc="-1" strike="noStrike">
              <a:latin typeface="Arial"/>
            </a:endParaRPr>
          </a:p>
        </p:txBody>
      </p:sp>
      <p:sp>
        <p:nvSpPr>
          <p:cNvPr id="283" name="CustomShape 2"/>
          <p:cNvSpPr/>
          <p:nvPr/>
        </p:nvSpPr>
        <p:spPr>
          <a:xfrm>
            <a:off x="304920" y="243828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In an organization of any size, it is necessary to ensure that all members of the organization are treated equally. </a:t>
            </a: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Even after, this organizations may have to deal with unlawful harassment from its customers or unjustified accusations of discrimination.</a:t>
            </a: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Effective compliance with anti-discrimination legislation in the workplace requires three things:</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a suitable written policy, well publicized, and freely and easily available;</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a training program for new and existing staff, to ensure that they are all aware of the policy and its importance;</a:t>
            </a:r>
            <a:endParaRPr b="0" lang="en-US" sz="1800" spc="-1" strike="noStrike">
              <a:latin typeface="Arial"/>
            </a:endParaRPr>
          </a:p>
        </p:txBody>
      </p:sp>
      <p:sp>
        <p:nvSpPr>
          <p:cNvPr id="28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FA43D266-6B9F-4191-9EC2-D0A651E3365A}" type="datetime1">
              <a:rPr b="1" lang="en-US" sz="900" spc="-1" strike="noStrike">
                <a:solidFill>
                  <a:srgbClr val="b31166"/>
                </a:solidFill>
                <a:latin typeface="Century Gothic"/>
              </a:rPr>
              <a:t>12/18/2018</a:t>
            </a:fld>
            <a:endParaRPr b="0" lang="en-US" sz="900" spc="-1" strike="noStrike">
              <a:latin typeface="Arial"/>
            </a:endParaRPr>
          </a:p>
        </p:txBody>
      </p:sp>
      <p:sp>
        <p:nvSpPr>
          <p:cNvPr id="28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86"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419E889F-E3C7-47B4-BA05-D575554EB276}"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462" dur="indefinite" restart="never" nodeType="tmRoot">
          <p:childTnLst>
            <p:seq>
              <p:cTn id="463" dur="indefinite" nodeType="mainSeq">
                <p:childTnLst>
                  <p:par>
                    <p:cTn id="464" fill="hold">
                      <p:stCondLst>
                        <p:cond delay="indefinite"/>
                      </p:stCondLst>
                      <p:childTnLst>
                        <p:par>
                          <p:cTn id="465" fill="hold">
                            <p:stCondLst>
                              <p:cond delay="0"/>
                            </p:stCondLst>
                            <p:childTnLst>
                              <p:par>
                                <p:cTn id="466" nodeType="clickEffect" fill="hold" presetClass="entr" presetID="10">
                                  <p:stCondLst>
                                    <p:cond delay="0"/>
                                  </p:stCondLst>
                                  <p:childTnLst>
                                    <p:set>
                                      <p:cBhvr>
                                        <p:cTn id="467" dur="1" fill="hold">
                                          <p:stCondLst>
                                            <p:cond delay="0"/>
                                          </p:stCondLst>
                                        </p:cTn>
                                        <p:tgtEl>
                                          <p:spTgt spid="283">
                                            <p:txEl>
                                              <p:pRg st="545" end="545"/>
                                            </p:txEl>
                                          </p:spTgt>
                                        </p:tgtEl>
                                        <p:attrNameLst>
                                          <p:attrName>style.visibility</p:attrName>
                                        </p:attrNameLst>
                                      </p:cBhvr>
                                      <p:to>
                                        <p:strVal val="visible"/>
                                      </p:to>
                                    </p:set>
                                    <p:animEffect filter="fade" transition="in">
                                      <p:cBhvr additive="repl">
                                        <p:cTn id="468" dur="500"/>
                                        <p:tgtEl>
                                          <p:spTgt spid="283">
                                            <p:txEl>
                                              <p:pRg st="545" end="545"/>
                                            </p:txEl>
                                          </p:spTgt>
                                        </p:tgtEl>
                                      </p:cBhvr>
                                    </p:animEffect>
                                  </p:childTnLst>
                                </p:cTn>
                              </p:par>
                            </p:childTnLst>
                          </p:cTn>
                        </p:par>
                      </p:childTnLst>
                    </p:cTn>
                  </p:par>
                  <p:par>
                    <p:cTn id="469" fill="hold">
                      <p:stCondLst>
                        <p:cond delay="indefinite"/>
                      </p:stCondLst>
                      <p:childTnLst>
                        <p:par>
                          <p:cTn id="470" fill="hold">
                            <p:stCondLst>
                              <p:cond delay="0"/>
                            </p:stCondLst>
                            <p:childTnLst>
                              <p:par>
                                <p:cTn id="471" nodeType="clickEffect" fill="hold" presetClass="entr" presetID="10">
                                  <p:stCondLst>
                                    <p:cond delay="0"/>
                                  </p:stCondLst>
                                  <p:childTnLst>
                                    <p:set>
                                      <p:cBhvr>
                                        <p:cTn id="472" dur="1" fill="hold">
                                          <p:stCondLst>
                                            <p:cond delay="0"/>
                                          </p:stCondLst>
                                        </p:cTn>
                                        <p:tgtEl>
                                          <p:spTgt spid="283">
                                            <p:txEl>
                                              <p:pRg st="545" end="545"/>
                                            </p:txEl>
                                          </p:spTgt>
                                        </p:tgtEl>
                                        <p:attrNameLst>
                                          <p:attrName>style.visibility</p:attrName>
                                        </p:attrNameLst>
                                      </p:cBhvr>
                                      <p:to>
                                        <p:strVal val="visible"/>
                                      </p:to>
                                    </p:set>
                                    <p:animEffect filter="fade" transition="in">
                                      <p:cBhvr additive="repl">
                                        <p:cTn id="473" dur="500"/>
                                        <p:tgtEl>
                                          <p:spTgt spid="283">
                                            <p:txEl>
                                              <p:pRg st="545" end="545"/>
                                            </p:txEl>
                                          </p:spTgt>
                                        </p:tgtEl>
                                      </p:cBhvr>
                                    </p:animEffect>
                                  </p:childTnLst>
                                </p:cTn>
                              </p:par>
                            </p:childTnLst>
                          </p:cTn>
                        </p:par>
                      </p:childTnLst>
                    </p:cTn>
                  </p:par>
                  <p:par>
                    <p:cTn id="474" fill="hold">
                      <p:stCondLst>
                        <p:cond delay="indefinite"/>
                      </p:stCondLst>
                      <p:childTnLst>
                        <p:par>
                          <p:cTn id="475" fill="hold">
                            <p:stCondLst>
                              <p:cond delay="0"/>
                            </p:stCondLst>
                            <p:childTnLst>
                              <p:par>
                                <p:cTn id="476" nodeType="clickEffect" fill="hold" presetClass="entr" presetID="10">
                                  <p:stCondLst>
                                    <p:cond delay="0"/>
                                  </p:stCondLst>
                                  <p:childTnLst>
                                    <p:set>
                                      <p:cBhvr>
                                        <p:cTn id="477" dur="1" fill="hold">
                                          <p:stCondLst>
                                            <p:cond delay="0"/>
                                          </p:stCondLst>
                                        </p:cTn>
                                        <p:tgtEl>
                                          <p:spTgt spid="283">
                                            <p:txEl>
                                              <p:pRg st="545" end="545"/>
                                            </p:txEl>
                                          </p:spTgt>
                                        </p:tgtEl>
                                        <p:attrNameLst>
                                          <p:attrName>style.visibility</p:attrName>
                                        </p:attrNameLst>
                                      </p:cBhvr>
                                      <p:to>
                                        <p:strVal val="visible"/>
                                      </p:to>
                                    </p:set>
                                    <p:animEffect filter="fade" transition="in">
                                      <p:cBhvr additive="repl">
                                        <p:cTn id="478" dur="500"/>
                                        <p:tgtEl>
                                          <p:spTgt spid="283">
                                            <p:txEl>
                                              <p:pRg st="545" end="545"/>
                                            </p:txEl>
                                          </p:spTgt>
                                        </p:tgtEl>
                                      </p:cBhvr>
                                    </p:animEffect>
                                  </p:childTnLst>
                                </p:cTn>
                              </p:par>
                            </p:childTnLst>
                          </p:cTn>
                        </p:par>
                      </p:childTnLst>
                    </p:cTn>
                  </p:par>
                  <p:par>
                    <p:cTn id="479" fill="hold">
                      <p:stCondLst>
                        <p:cond delay="indefinite"/>
                      </p:stCondLst>
                      <p:childTnLst>
                        <p:par>
                          <p:cTn id="480" fill="hold">
                            <p:stCondLst>
                              <p:cond delay="0"/>
                            </p:stCondLst>
                            <p:childTnLst>
                              <p:par>
                                <p:cTn id="481" nodeType="clickEffect" fill="hold" presetClass="entr" presetID="10">
                                  <p:stCondLst>
                                    <p:cond delay="0"/>
                                  </p:stCondLst>
                                  <p:childTnLst>
                                    <p:set>
                                      <p:cBhvr>
                                        <p:cTn id="482" dur="1" fill="hold">
                                          <p:stCondLst>
                                            <p:cond delay="0"/>
                                          </p:stCondLst>
                                        </p:cTn>
                                        <p:tgtEl>
                                          <p:spTgt spid="283">
                                            <p:txEl>
                                              <p:pRg st="545" end="545"/>
                                            </p:txEl>
                                          </p:spTgt>
                                        </p:tgtEl>
                                        <p:attrNameLst>
                                          <p:attrName>style.visibility</p:attrName>
                                        </p:attrNameLst>
                                      </p:cBhvr>
                                      <p:to>
                                        <p:strVal val="visible"/>
                                      </p:to>
                                    </p:set>
                                    <p:animEffect filter="fade" transition="in">
                                      <p:cBhvr additive="repl">
                                        <p:cTn id="483" dur="500"/>
                                        <p:tgtEl>
                                          <p:spTgt spid="283">
                                            <p:txEl>
                                              <p:pRg st="545" end="545"/>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 name="CustomShape 1"/>
          <p:cNvSpPr/>
          <p:nvPr/>
        </p:nvSpPr>
        <p:spPr>
          <a:xfrm>
            <a:off x="-762120" y="838080"/>
            <a:ext cx="9143280" cy="685080"/>
          </a:xfrm>
          <a:prstGeom prst="rect">
            <a:avLst/>
          </a:prstGeom>
          <a:noFill/>
          <a:ln>
            <a:noFill/>
          </a:ln>
        </p:spPr>
        <p:style>
          <a:lnRef idx="0"/>
          <a:fillRef idx="0"/>
          <a:effectRef idx="0"/>
          <a:fontRef idx="minor"/>
        </p:style>
        <p:txBody>
          <a:bodyPr lIns="90000" rIns="90000" tIns="45000" bIns="45000" anchor="ctr"/>
          <a:p>
            <a:pPr algn="ctr">
              <a:lnSpc>
                <a:spcPct val="100000"/>
              </a:lnSpc>
            </a:pPr>
            <a:r>
              <a:rPr b="0" lang="en-US" sz="3200" spc="-1" strike="noStrike">
                <a:solidFill>
                  <a:srgbClr val="ffffff"/>
                </a:solidFill>
                <a:latin typeface="Century Gothic"/>
              </a:rPr>
              <a:t>AVOIDING DISCRIMINATION….</a:t>
            </a:r>
            <a:endParaRPr b="0" lang="en-US" sz="3200" spc="-1" strike="noStrike">
              <a:latin typeface="Arial"/>
            </a:endParaRPr>
          </a:p>
        </p:txBody>
      </p:sp>
      <p:sp>
        <p:nvSpPr>
          <p:cNvPr id="288" name="CustomShape 2"/>
          <p:cNvSpPr/>
          <p:nvPr/>
        </p:nvSpPr>
        <p:spPr>
          <a:xfrm>
            <a:off x="304920" y="2362320"/>
            <a:ext cx="8533800" cy="5180760"/>
          </a:xfrm>
          <a:prstGeom prst="rect">
            <a:avLst/>
          </a:prstGeom>
          <a:noFill/>
          <a:ln>
            <a:noFill/>
          </a:ln>
        </p:spPr>
        <p:style>
          <a:lnRef idx="0"/>
          <a:fillRef idx="0"/>
          <a:effectRef idx="0"/>
          <a:fontRef idx="minor"/>
        </p:style>
        <p:txBody>
          <a:bodyPr lIns="90000" rIns="90000" tIns="45000" bIns="45000"/>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effective procedures for implementing the policy.</a:t>
            </a: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It is a sad fact that an employer’s ability to tackle a accusation of unlawful discrimination will often depend as much on their ability to demonstrate that proper procedures have been followed as on whether any discrimination took place.</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The three bodies charged with responsibility for tackling discrimination (the Commission for Racial Equality, the Equal Opportunities Commission, and the Disability Rights Commission) all provide extensive guidance to employers discrimination.</a:t>
            </a:r>
            <a:endParaRPr b="0" lang="en-US" sz="1800" spc="-1" strike="noStrike">
              <a:latin typeface="Arial"/>
            </a:endParaRPr>
          </a:p>
        </p:txBody>
      </p:sp>
      <p:sp>
        <p:nvSpPr>
          <p:cNvPr id="28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A0B1E9DC-D58A-47E7-B863-D64AE0E33192}" type="datetime1">
              <a:rPr b="1" lang="en-US" sz="900" spc="-1" strike="noStrike">
                <a:solidFill>
                  <a:srgbClr val="b31166"/>
                </a:solidFill>
                <a:latin typeface="Century Gothic"/>
              </a:rPr>
              <a:t>12/18/2018</a:t>
            </a:fld>
            <a:endParaRPr b="0" lang="en-US" sz="900" spc="-1" strike="noStrike">
              <a:latin typeface="Arial"/>
            </a:endParaRPr>
          </a:p>
        </p:txBody>
      </p:sp>
      <p:sp>
        <p:nvSpPr>
          <p:cNvPr id="29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291" name="CustomShape 5"/>
          <p:cNvSpPr/>
          <p:nvPr/>
        </p:nvSpPr>
        <p:spPr>
          <a:xfrm>
            <a:off x="6248520" y="6173640"/>
            <a:ext cx="2133000" cy="364320"/>
          </a:xfrm>
          <a:prstGeom prst="rect">
            <a:avLst/>
          </a:prstGeom>
          <a:noFill/>
          <a:ln>
            <a:noFill/>
          </a:ln>
        </p:spPr>
        <p:style>
          <a:lnRef idx="0"/>
          <a:fillRef idx="0"/>
          <a:effectRef idx="0"/>
          <a:fontRef idx="minor"/>
        </p:style>
        <p:txBody>
          <a:bodyPr lIns="90000" rIns="90000" tIns="45000" bIns="45000" anchor="b"/>
          <a:p>
            <a:pPr algn="ctr">
              <a:lnSpc>
                <a:spcPct val="100000"/>
              </a:lnSpc>
            </a:pPr>
            <a:fld id="{26AB2893-25E4-44E4-B7A5-9826C106273C}"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484" dur="indefinite" restart="never" nodeType="tmRoot">
          <p:childTnLst>
            <p:seq>
              <p:cTn id="485" dur="indefinite" nodeType="mainSeq">
                <p:childTnLst>
                  <p:par>
                    <p:cTn id="486" fill="hold">
                      <p:stCondLst>
                        <p:cond delay="indefinite"/>
                      </p:stCondLst>
                      <p:childTnLst>
                        <p:par>
                          <p:cTn id="487" fill="hold">
                            <p:stCondLst>
                              <p:cond delay="0"/>
                            </p:stCondLst>
                            <p:childTnLst>
                              <p:par>
                                <p:cTn id="488" nodeType="clickEffect" fill="hold" presetClass="entr" presetID="10">
                                  <p:stCondLst>
                                    <p:cond delay="0"/>
                                  </p:stCondLst>
                                  <p:childTnLst>
                                    <p:set>
                                      <p:cBhvr>
                                        <p:cTn id="489" dur="1" fill="hold">
                                          <p:stCondLst>
                                            <p:cond delay="0"/>
                                          </p:stCondLst>
                                        </p:cTn>
                                        <p:tgtEl>
                                          <p:spTgt spid="288">
                                            <p:txEl>
                                              <p:pRg st="534" end="534"/>
                                            </p:txEl>
                                          </p:spTgt>
                                        </p:tgtEl>
                                        <p:attrNameLst>
                                          <p:attrName>style.visibility</p:attrName>
                                        </p:attrNameLst>
                                      </p:cBhvr>
                                      <p:to>
                                        <p:strVal val="visible"/>
                                      </p:to>
                                    </p:set>
                                    <p:animEffect filter="fade" transition="in">
                                      <p:cBhvr additive="repl">
                                        <p:cTn id="490" dur="500"/>
                                        <p:tgtEl>
                                          <p:spTgt spid="288">
                                            <p:txEl>
                                              <p:pRg st="534" end="534"/>
                                            </p:txEl>
                                          </p:spTgt>
                                        </p:tgtEl>
                                      </p:cBhvr>
                                    </p:animEffect>
                                  </p:childTnLst>
                                </p:cTn>
                              </p:par>
                            </p:childTnLst>
                          </p:cTn>
                        </p:par>
                      </p:childTnLst>
                    </p:cTn>
                  </p:par>
                  <p:par>
                    <p:cTn id="491" fill="hold">
                      <p:stCondLst>
                        <p:cond delay="indefinite"/>
                      </p:stCondLst>
                      <p:childTnLst>
                        <p:par>
                          <p:cTn id="492" fill="hold">
                            <p:stCondLst>
                              <p:cond delay="0"/>
                            </p:stCondLst>
                            <p:childTnLst>
                              <p:par>
                                <p:cTn id="493" nodeType="clickEffect" fill="hold" presetClass="entr" presetID="10">
                                  <p:stCondLst>
                                    <p:cond delay="0"/>
                                  </p:stCondLst>
                                  <p:childTnLst>
                                    <p:set>
                                      <p:cBhvr>
                                        <p:cTn id="494" dur="1" fill="hold">
                                          <p:stCondLst>
                                            <p:cond delay="0"/>
                                          </p:stCondLst>
                                        </p:cTn>
                                        <p:tgtEl>
                                          <p:spTgt spid="288">
                                            <p:txEl>
                                              <p:pRg st="534" end="534"/>
                                            </p:txEl>
                                          </p:spTgt>
                                        </p:tgtEl>
                                        <p:attrNameLst>
                                          <p:attrName>style.visibility</p:attrName>
                                        </p:attrNameLst>
                                      </p:cBhvr>
                                      <p:to>
                                        <p:strVal val="visible"/>
                                      </p:to>
                                    </p:set>
                                    <p:animEffect filter="fade" transition="in">
                                      <p:cBhvr additive="repl">
                                        <p:cTn id="495" dur="500"/>
                                        <p:tgtEl>
                                          <p:spTgt spid="288">
                                            <p:txEl>
                                              <p:pRg st="534" end="534"/>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533520" y="85248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Introduction</a:t>
            </a:r>
            <a:endParaRPr b="0" lang="en-US" sz="3200" spc="-1" strike="noStrike">
              <a:latin typeface="Arial"/>
            </a:endParaRPr>
          </a:p>
        </p:txBody>
      </p:sp>
      <p:sp>
        <p:nvSpPr>
          <p:cNvPr id="123" name="CustomShape 2"/>
          <p:cNvSpPr/>
          <p:nvPr/>
        </p:nvSpPr>
        <p:spPr>
          <a:xfrm>
            <a:off x="457200" y="2362320"/>
            <a:ext cx="83052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With a very few exceptions, men and women, whatever their religion and however rich or poor they might be, were treated by the law the same way.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This did not, however, eliminate discrimination. There were golf clubs that would not admit Jews.</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Medical schools were very reluctant to admit female students, and in many professions, it was difficult to enter for anyone who was not wealthy.</a:t>
            </a:r>
            <a:endParaRPr b="0" lang="en-US" sz="1800" spc="-1" strike="noStrike">
              <a:latin typeface="Arial"/>
            </a:endParaRPr>
          </a:p>
        </p:txBody>
      </p:sp>
      <p:sp>
        <p:nvSpPr>
          <p:cNvPr id="12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4173B209-91B3-4C64-A711-3300E062B537}" type="datetime1">
              <a:rPr b="1" lang="en-US" sz="900" spc="-1" strike="noStrike">
                <a:solidFill>
                  <a:srgbClr val="b31166"/>
                </a:solidFill>
                <a:latin typeface="Century Gothic"/>
              </a:rPr>
              <a:t>12/18/2018</a:t>
            </a:fld>
            <a:endParaRPr b="0" lang="en-US" sz="900" spc="-1" strike="noStrike">
              <a:latin typeface="Arial"/>
            </a:endParaRPr>
          </a:p>
        </p:txBody>
      </p:sp>
      <p:sp>
        <p:nvSpPr>
          <p:cNvPr id="12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26"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B64F82C1-7EBB-4942-8D78-8CD9D748C9EE}"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58" dur="indefinite" restart="never" nodeType="tmRoot">
          <p:childTnLst>
            <p:seq>
              <p:cTn id="59" dur="indefinite" nodeType="mainSeq">
                <p:childTnLst>
                  <p:par>
                    <p:cTn id="60" fill="hold">
                      <p:stCondLst>
                        <p:cond delay="indefinite"/>
                      </p:stCondLst>
                      <p:childTnLst>
                        <p:par>
                          <p:cTn id="61" fill="hold">
                            <p:stCondLst>
                              <p:cond delay="0"/>
                            </p:stCondLst>
                            <p:childTnLst>
                              <p:par>
                                <p:cTn id="62" nodeType="clickEffect" fill="hold" presetClass="entr" presetID="10">
                                  <p:stCondLst>
                                    <p:cond delay="0"/>
                                  </p:stCondLst>
                                  <p:childTnLst>
                                    <p:set>
                                      <p:cBhvr>
                                        <p:cTn id="63" dur="1" fill="hold">
                                          <p:stCondLst>
                                            <p:cond delay="0"/>
                                          </p:stCondLst>
                                        </p:cTn>
                                        <p:tgtEl>
                                          <p:spTgt spid="123">
                                            <p:txEl>
                                              <p:pRg st="391" end="391"/>
                                            </p:txEl>
                                          </p:spTgt>
                                        </p:tgtEl>
                                        <p:attrNameLst>
                                          <p:attrName>style.visibility</p:attrName>
                                        </p:attrNameLst>
                                      </p:cBhvr>
                                      <p:to>
                                        <p:strVal val="visible"/>
                                      </p:to>
                                    </p:set>
                                    <p:animEffect filter="fade" transition="in">
                                      <p:cBhvr additive="repl">
                                        <p:cTn id="64" dur="500"/>
                                        <p:tgtEl>
                                          <p:spTgt spid="123">
                                            <p:txEl>
                                              <p:pRg st="391" end="391"/>
                                            </p:txEl>
                                          </p:spTgt>
                                        </p:tgtEl>
                                      </p:cBhvr>
                                    </p:animEffect>
                                  </p:childTnLst>
                                </p:cTn>
                              </p:par>
                            </p:childTnLst>
                          </p:cTn>
                        </p:par>
                      </p:childTnLst>
                    </p:cTn>
                  </p:par>
                  <p:par>
                    <p:cTn id="65" fill="hold">
                      <p:stCondLst>
                        <p:cond delay="indefinite"/>
                      </p:stCondLst>
                      <p:childTnLst>
                        <p:par>
                          <p:cTn id="66" fill="hold">
                            <p:stCondLst>
                              <p:cond delay="0"/>
                            </p:stCondLst>
                            <p:childTnLst>
                              <p:par>
                                <p:cTn id="67" nodeType="clickEffect" fill="hold" presetClass="entr" presetID="10">
                                  <p:stCondLst>
                                    <p:cond delay="0"/>
                                  </p:stCondLst>
                                  <p:childTnLst>
                                    <p:set>
                                      <p:cBhvr>
                                        <p:cTn id="68" dur="1" fill="hold">
                                          <p:stCondLst>
                                            <p:cond delay="0"/>
                                          </p:stCondLst>
                                        </p:cTn>
                                        <p:tgtEl>
                                          <p:spTgt spid="123">
                                            <p:txEl>
                                              <p:pRg st="391" end="391"/>
                                            </p:txEl>
                                          </p:spTgt>
                                        </p:tgtEl>
                                        <p:attrNameLst>
                                          <p:attrName>style.visibility</p:attrName>
                                        </p:attrNameLst>
                                      </p:cBhvr>
                                      <p:to>
                                        <p:strVal val="visible"/>
                                      </p:to>
                                    </p:set>
                                    <p:animEffect filter="fade" transition="in">
                                      <p:cBhvr additive="repl">
                                        <p:cTn id="69" dur="500"/>
                                        <p:tgtEl>
                                          <p:spTgt spid="123">
                                            <p:txEl>
                                              <p:pRg st="391" end="391"/>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CustomShape 1"/>
          <p:cNvSpPr/>
          <p:nvPr/>
        </p:nvSpPr>
        <p:spPr>
          <a:xfrm>
            <a:off x="533520" y="89064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Introduction</a:t>
            </a:r>
            <a:endParaRPr b="0" lang="en-US" sz="3200" spc="-1" strike="noStrike">
              <a:latin typeface="Arial"/>
            </a:endParaRPr>
          </a:p>
        </p:txBody>
      </p:sp>
      <p:sp>
        <p:nvSpPr>
          <p:cNvPr id="128" name="CustomShape 2"/>
          <p:cNvSpPr/>
          <p:nvPr/>
        </p:nvSpPr>
        <p:spPr>
          <a:xfrm>
            <a:off x="419040" y="2438280"/>
            <a:ext cx="845748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In the past 65 years steady stream of legislation were passed making such discrimination unlawful.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It gave women the right to vote, but did nothing to ensure that they are treated equal with men in all matters of employment, or getting a mortgage.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Furthermore, even if effective legislation can be framed itself it is not enough; time is required to bring about the changes of attitude that are necessary if discrimination is to be eliminated.</a:t>
            </a:r>
            <a:endParaRPr b="0" lang="en-US" sz="1800" spc="-1" strike="noStrike">
              <a:latin typeface="Arial"/>
            </a:endParaRPr>
          </a:p>
        </p:txBody>
      </p:sp>
      <p:sp>
        <p:nvSpPr>
          <p:cNvPr id="12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ACD15F36-8A22-4AE8-B057-B6D42745CDF0}" type="datetime1">
              <a:rPr b="1" lang="en-US" sz="900" spc="-1" strike="noStrike">
                <a:solidFill>
                  <a:srgbClr val="b31166"/>
                </a:solidFill>
                <a:latin typeface="Century Gothic"/>
              </a:rPr>
              <a:t>12/18/2018</a:t>
            </a:fld>
            <a:endParaRPr b="0" lang="en-US" sz="900" spc="-1" strike="noStrike">
              <a:latin typeface="Arial"/>
            </a:endParaRPr>
          </a:p>
        </p:txBody>
      </p:sp>
      <p:sp>
        <p:nvSpPr>
          <p:cNvPr id="13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31"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C41A0629-2D06-43AB-8247-51E972CBD5FC}"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70" dur="indefinite" restart="never" nodeType="tmRoot">
          <p:childTnLst>
            <p:seq>
              <p:cTn id="71" dur="indefinite" nodeType="mainSeq">
                <p:childTnLst>
                  <p:par>
                    <p:cTn id="72" fill="hold">
                      <p:stCondLst>
                        <p:cond delay="indefinite"/>
                      </p:stCondLst>
                      <p:childTnLst>
                        <p:par>
                          <p:cTn id="73" fill="hold">
                            <p:stCondLst>
                              <p:cond delay="0"/>
                            </p:stCondLst>
                            <p:childTnLst>
                              <p:par>
                                <p:cTn id="74" nodeType="clickEffect" fill="hold" presetClass="entr" presetID="10">
                                  <p:stCondLst>
                                    <p:cond delay="0"/>
                                  </p:stCondLst>
                                  <p:childTnLst>
                                    <p:set>
                                      <p:cBhvr>
                                        <p:cTn id="75" dur="1" fill="hold">
                                          <p:stCondLst>
                                            <p:cond delay="0"/>
                                          </p:stCondLst>
                                        </p:cTn>
                                        <p:tgtEl>
                                          <p:spTgt spid="128">
                                            <p:txEl>
                                              <p:pRg st="448" end="448"/>
                                            </p:txEl>
                                          </p:spTgt>
                                        </p:tgtEl>
                                        <p:attrNameLst>
                                          <p:attrName>style.visibility</p:attrName>
                                        </p:attrNameLst>
                                      </p:cBhvr>
                                      <p:to>
                                        <p:strVal val="visible"/>
                                      </p:to>
                                    </p:set>
                                    <p:animEffect filter="fade" transition="in">
                                      <p:cBhvr additive="repl">
                                        <p:cTn id="76" dur="500"/>
                                        <p:tgtEl>
                                          <p:spTgt spid="128">
                                            <p:txEl>
                                              <p:pRg st="448" end="448"/>
                                            </p:txEl>
                                          </p:spTgt>
                                        </p:tgtEl>
                                      </p:cBhvr>
                                    </p:animEffect>
                                  </p:childTnLst>
                                </p:cTn>
                              </p:par>
                            </p:childTnLst>
                          </p:cTn>
                        </p:par>
                      </p:childTnLst>
                    </p:cTn>
                  </p:par>
                  <p:par>
                    <p:cTn id="77" fill="hold">
                      <p:stCondLst>
                        <p:cond delay="indefinite"/>
                      </p:stCondLst>
                      <p:childTnLst>
                        <p:par>
                          <p:cTn id="78" fill="hold">
                            <p:stCondLst>
                              <p:cond delay="0"/>
                            </p:stCondLst>
                            <p:childTnLst>
                              <p:par>
                                <p:cTn id="79" nodeType="clickEffect" fill="hold" presetClass="entr" presetID="10">
                                  <p:stCondLst>
                                    <p:cond delay="0"/>
                                  </p:stCondLst>
                                  <p:childTnLst>
                                    <p:set>
                                      <p:cBhvr>
                                        <p:cTn id="80" dur="1" fill="hold">
                                          <p:stCondLst>
                                            <p:cond delay="0"/>
                                          </p:stCondLst>
                                        </p:cTn>
                                        <p:tgtEl>
                                          <p:spTgt spid="128">
                                            <p:txEl>
                                              <p:pRg st="448" end="448"/>
                                            </p:txEl>
                                          </p:spTgt>
                                        </p:tgtEl>
                                        <p:attrNameLst>
                                          <p:attrName>style.visibility</p:attrName>
                                        </p:attrNameLst>
                                      </p:cBhvr>
                                      <p:to>
                                        <p:strVal val="visible"/>
                                      </p:to>
                                    </p:set>
                                    <p:animEffect filter="fade" transition="in">
                                      <p:cBhvr additive="repl">
                                        <p:cTn id="81" dur="500"/>
                                        <p:tgtEl>
                                          <p:spTgt spid="128">
                                            <p:txEl>
                                              <p:pRg st="448" end="448"/>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CustomShape 1"/>
          <p:cNvSpPr/>
          <p:nvPr/>
        </p:nvSpPr>
        <p:spPr>
          <a:xfrm>
            <a:off x="533520" y="72036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Introduction….</a:t>
            </a:r>
            <a:endParaRPr b="0" lang="en-US" sz="3200" spc="-1" strike="noStrike">
              <a:latin typeface="Arial"/>
            </a:endParaRPr>
          </a:p>
        </p:txBody>
      </p:sp>
      <p:sp>
        <p:nvSpPr>
          <p:cNvPr id="133" name="CustomShape 2"/>
          <p:cNvSpPr/>
          <p:nvPr/>
        </p:nvSpPr>
        <p:spPr>
          <a:xfrm>
            <a:off x="380880" y="251460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Information systems engineers need to have an appreciation of anti-discrimination legislation for two reasons.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First, as professionals who may work in managerial and supervisory positions are required by law to </a:t>
            </a:r>
            <a:r>
              <a:rPr b="1" lang="en-US" sz="1800" spc="-1" strike="noStrike">
                <a:solidFill>
                  <a:srgbClr val="404040"/>
                </a:solidFill>
                <a:latin typeface="Century Gothic"/>
              </a:rPr>
              <a:t>prevent the people they supervise from behaving in a discriminatory manner</a:t>
            </a:r>
            <a:r>
              <a:rPr b="0" lang="en-US" sz="1800" spc="-1" strike="noStrike">
                <a:solidFill>
                  <a:srgbClr val="404040"/>
                </a:solidFill>
                <a:latin typeface="Century Gothic"/>
              </a:rPr>
              <a:t> and </a:t>
            </a:r>
            <a:r>
              <a:rPr b="1" lang="en-US" sz="1800" spc="-1" strike="noStrike">
                <a:solidFill>
                  <a:srgbClr val="404040"/>
                </a:solidFill>
                <a:latin typeface="Century Gothic"/>
              </a:rPr>
              <a:t>to avoid such behavior themselves.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Secondly, in order to avoid certain kinds of </a:t>
            </a:r>
            <a:r>
              <a:rPr b="1" lang="en-US" sz="1800" spc="-1" strike="noStrike">
                <a:solidFill>
                  <a:srgbClr val="404040"/>
                </a:solidFill>
                <a:latin typeface="Century Gothic"/>
              </a:rPr>
              <a:t>discrimination particularly on grounds of disability</a:t>
            </a:r>
            <a:r>
              <a:rPr b="0" lang="en-US" sz="1800" spc="-1" strike="noStrike">
                <a:solidFill>
                  <a:srgbClr val="404040"/>
                </a:solidFill>
                <a:latin typeface="Century Gothic"/>
              </a:rPr>
              <a:t>, shouldn’t effect the way in which information systems are designed.</a:t>
            </a:r>
            <a:endParaRPr b="0" lang="en-US" sz="1800" spc="-1" strike="noStrike">
              <a:latin typeface="Arial"/>
            </a:endParaRPr>
          </a:p>
        </p:txBody>
      </p:sp>
      <p:sp>
        <p:nvSpPr>
          <p:cNvPr id="13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92AD4D0C-D2A8-4B62-95EF-16A16DA63C91}" type="datetime1">
              <a:rPr b="1" lang="en-US" sz="900" spc="-1" strike="noStrike">
                <a:solidFill>
                  <a:srgbClr val="b31166"/>
                </a:solidFill>
                <a:latin typeface="Century Gothic"/>
              </a:rPr>
              <a:t>12/18/2018</a:t>
            </a:fld>
            <a:endParaRPr b="0" lang="en-US" sz="900" spc="-1" strike="noStrike">
              <a:latin typeface="Arial"/>
            </a:endParaRPr>
          </a:p>
        </p:txBody>
      </p:sp>
      <p:sp>
        <p:nvSpPr>
          <p:cNvPr id="13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36"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6DC375FB-6B03-4411-9C60-1DD68C974CB9}"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82" dur="indefinite" restart="never" nodeType="tmRoot">
          <p:childTnLst>
            <p:seq>
              <p:cTn id="83" dur="indefinite" nodeType="mainSeq">
                <p:childTnLst>
                  <p:par>
                    <p:cTn id="84" fill="hold">
                      <p:stCondLst>
                        <p:cond delay="indefinite"/>
                      </p:stCondLst>
                      <p:childTnLst>
                        <p:par>
                          <p:cTn id="85" fill="hold">
                            <p:stCondLst>
                              <p:cond delay="0"/>
                            </p:stCondLst>
                            <p:childTnLst>
                              <p:par>
                                <p:cTn id="86" nodeType="clickEffect" fill="hold" presetClass="entr" presetID="10">
                                  <p:stCondLst>
                                    <p:cond delay="0"/>
                                  </p:stCondLst>
                                  <p:childTnLst>
                                    <p:set>
                                      <p:cBhvr>
                                        <p:cTn id="87" dur="1" fill="hold">
                                          <p:stCondLst>
                                            <p:cond delay="0"/>
                                          </p:stCondLst>
                                        </p:cTn>
                                        <p:tgtEl>
                                          <p:spTgt spid="133">
                                            <p:txEl>
                                              <p:pRg st="496" end="496"/>
                                            </p:txEl>
                                          </p:spTgt>
                                        </p:tgtEl>
                                        <p:attrNameLst>
                                          <p:attrName>style.visibility</p:attrName>
                                        </p:attrNameLst>
                                      </p:cBhvr>
                                      <p:to>
                                        <p:strVal val="visible"/>
                                      </p:to>
                                    </p:set>
                                    <p:animEffect filter="fade" transition="in">
                                      <p:cBhvr additive="repl">
                                        <p:cTn id="88" dur="500"/>
                                        <p:tgtEl>
                                          <p:spTgt spid="133">
                                            <p:txEl>
                                              <p:pRg st="496" end="496"/>
                                            </p:txEl>
                                          </p:spTgt>
                                        </p:tgtEl>
                                      </p:cBhvr>
                                    </p:animEffect>
                                  </p:childTnLst>
                                </p:cTn>
                              </p:par>
                            </p:childTnLst>
                          </p:cTn>
                        </p:par>
                      </p:childTnLst>
                    </p:cTn>
                  </p:par>
                  <p:par>
                    <p:cTn id="89" fill="hold">
                      <p:stCondLst>
                        <p:cond delay="indefinite"/>
                      </p:stCondLst>
                      <p:childTnLst>
                        <p:par>
                          <p:cTn id="90" fill="hold">
                            <p:stCondLst>
                              <p:cond delay="0"/>
                            </p:stCondLst>
                            <p:childTnLst>
                              <p:par>
                                <p:cTn id="91" nodeType="clickEffect" fill="hold" presetClass="entr" presetID="10">
                                  <p:stCondLst>
                                    <p:cond delay="0"/>
                                  </p:stCondLst>
                                  <p:childTnLst>
                                    <p:set>
                                      <p:cBhvr>
                                        <p:cTn id="92" dur="1" fill="hold">
                                          <p:stCondLst>
                                            <p:cond delay="0"/>
                                          </p:stCondLst>
                                        </p:cTn>
                                        <p:tgtEl>
                                          <p:spTgt spid="133">
                                            <p:txEl>
                                              <p:pRg st="496" end="496"/>
                                            </p:txEl>
                                          </p:spTgt>
                                        </p:tgtEl>
                                        <p:attrNameLst>
                                          <p:attrName>style.visibility</p:attrName>
                                        </p:attrNameLst>
                                      </p:cBhvr>
                                      <p:to>
                                        <p:strVal val="visible"/>
                                      </p:to>
                                    </p:set>
                                    <p:animEffect filter="fade" transition="in">
                                      <p:cBhvr additive="repl">
                                        <p:cTn id="93" dur="500"/>
                                        <p:tgtEl>
                                          <p:spTgt spid="133">
                                            <p:txEl>
                                              <p:pRg st="496" end="496"/>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CustomShape 1"/>
          <p:cNvSpPr/>
          <p:nvPr/>
        </p:nvSpPr>
        <p:spPr>
          <a:xfrm>
            <a:off x="533520" y="72684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WHAT IS DISCRIMINATION?</a:t>
            </a:r>
            <a:endParaRPr b="0" lang="en-US" sz="3200" spc="-1" strike="noStrike">
              <a:latin typeface="Arial"/>
            </a:endParaRPr>
          </a:p>
        </p:txBody>
      </p:sp>
      <p:sp>
        <p:nvSpPr>
          <p:cNvPr id="138" name="CustomShape 2"/>
          <p:cNvSpPr/>
          <p:nvPr/>
        </p:nvSpPr>
        <p:spPr>
          <a:xfrm>
            <a:off x="380880" y="2362320"/>
            <a:ext cx="8533800" cy="5180760"/>
          </a:xfrm>
          <a:prstGeom prst="rect">
            <a:avLst/>
          </a:prstGeom>
          <a:noFill/>
          <a:ln>
            <a:noFill/>
          </a:ln>
        </p:spPr>
        <p:style>
          <a:lnRef idx="0"/>
          <a:fillRef idx="0"/>
          <a:effectRef idx="0"/>
          <a:fontRef idx="minor"/>
        </p:style>
        <p:txBody>
          <a:bodyPr lIns="90000" rIns="90000" tIns="45000" bIns="45000"/>
          <a:p>
            <a:pPr>
              <a:lnSpc>
                <a:spcPct val="100000"/>
              </a:lnSpc>
              <a:spcBef>
                <a:spcPts val="1001"/>
              </a:spcBef>
            </a:pPr>
            <a:r>
              <a:rPr b="0" lang="en-US" sz="1800" spc="-1" strike="noStrike">
                <a:solidFill>
                  <a:srgbClr val="404040"/>
                </a:solidFill>
                <a:latin typeface="Century Gothic"/>
              </a:rPr>
              <a:t>Discrimination means treating one person or one group of people less favorably than another on the grounds of personal characteristics. The law in Europe, the USA and other countries prohibits discrimination on grounds of:</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gender;</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race, color, ethnic origin; </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nationality;</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disability;</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religion;</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age.</a:t>
            </a:r>
            <a:endParaRPr b="0" lang="en-US" sz="1800" spc="-1" strike="noStrike">
              <a:latin typeface="Arial"/>
            </a:endParaRPr>
          </a:p>
        </p:txBody>
      </p:sp>
      <p:sp>
        <p:nvSpPr>
          <p:cNvPr id="13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9E6AD14C-9A94-4488-92B6-928663C6C899}" type="datetime1">
              <a:rPr b="1" lang="en-US" sz="900" spc="-1" strike="noStrike">
                <a:solidFill>
                  <a:srgbClr val="b31166"/>
                </a:solidFill>
                <a:latin typeface="Century Gothic"/>
              </a:rPr>
              <a:t>12/18/2018</a:t>
            </a:fld>
            <a:endParaRPr b="0" lang="en-US" sz="900" spc="-1" strike="noStrike">
              <a:latin typeface="Arial"/>
            </a:endParaRPr>
          </a:p>
        </p:txBody>
      </p:sp>
      <p:sp>
        <p:nvSpPr>
          <p:cNvPr id="14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41"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4E7DF01A-9996-4D25-8C3D-8ACB3840567D}"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94" dur="indefinite" restart="never" nodeType="tmRoot">
          <p:childTnLst>
            <p:seq>
              <p:cTn id="95" dur="indefinite" nodeType="mainSeq">
                <p:childTnLst>
                  <p:par>
                    <p:cTn id="96" fill="hold">
                      <p:stCondLst>
                        <p:cond delay="indefinite"/>
                      </p:stCondLst>
                      <p:childTnLst>
                        <p:par>
                          <p:cTn id="97" fill="hold">
                            <p:stCondLst>
                              <p:cond delay="0"/>
                            </p:stCondLst>
                            <p:childTnLst>
                              <p:par>
                                <p:cTn id="98" nodeType="clickEffect" fill="hold" presetClass="entr" presetID="10">
                                  <p:stCondLst>
                                    <p:cond delay="0"/>
                                  </p:stCondLst>
                                  <p:childTnLst>
                                    <p:set>
                                      <p:cBhvr>
                                        <p:cTn id="99" dur="1" fill="hold">
                                          <p:stCondLst>
                                            <p:cond delay="0"/>
                                          </p:stCondLst>
                                        </p:cTn>
                                        <p:tgtEl>
                                          <p:spTgt spid="138">
                                            <p:txEl>
                                              <p:pRg st="300" end="300"/>
                                            </p:txEl>
                                          </p:spTgt>
                                        </p:tgtEl>
                                        <p:attrNameLst>
                                          <p:attrName>style.visibility</p:attrName>
                                        </p:attrNameLst>
                                      </p:cBhvr>
                                      <p:to>
                                        <p:strVal val="visible"/>
                                      </p:to>
                                    </p:set>
                                    <p:animEffect filter="fade" transition="in">
                                      <p:cBhvr additive="repl">
                                        <p:cTn id="100" dur="500"/>
                                        <p:tgtEl>
                                          <p:spTgt spid="138">
                                            <p:txEl>
                                              <p:pRg st="300" end="300"/>
                                            </p:txEl>
                                          </p:spTgt>
                                        </p:tgtEl>
                                      </p:cBhvr>
                                    </p:animEffect>
                                  </p:childTnLst>
                                </p:cTn>
                              </p:par>
                            </p:childTnLst>
                          </p:cTn>
                        </p:par>
                      </p:childTnLst>
                    </p:cTn>
                  </p:par>
                  <p:par>
                    <p:cTn id="101" fill="hold">
                      <p:stCondLst>
                        <p:cond delay="indefinite"/>
                      </p:stCondLst>
                      <p:childTnLst>
                        <p:par>
                          <p:cTn id="102" fill="hold">
                            <p:stCondLst>
                              <p:cond delay="0"/>
                            </p:stCondLst>
                            <p:childTnLst>
                              <p:par>
                                <p:cTn id="103" nodeType="clickEffect" fill="hold" presetClass="entr" presetID="10">
                                  <p:stCondLst>
                                    <p:cond delay="0"/>
                                  </p:stCondLst>
                                  <p:childTnLst>
                                    <p:set>
                                      <p:cBhvr>
                                        <p:cTn id="104" dur="1" fill="hold">
                                          <p:stCondLst>
                                            <p:cond delay="0"/>
                                          </p:stCondLst>
                                        </p:cTn>
                                        <p:tgtEl>
                                          <p:spTgt spid="138">
                                            <p:txEl>
                                              <p:pRg st="300" end="300"/>
                                            </p:txEl>
                                          </p:spTgt>
                                        </p:tgtEl>
                                        <p:attrNameLst>
                                          <p:attrName>style.visibility</p:attrName>
                                        </p:attrNameLst>
                                      </p:cBhvr>
                                      <p:to>
                                        <p:strVal val="visible"/>
                                      </p:to>
                                    </p:set>
                                    <p:animEffect filter="fade" transition="in">
                                      <p:cBhvr additive="repl">
                                        <p:cTn id="105" dur="500"/>
                                        <p:tgtEl>
                                          <p:spTgt spid="138">
                                            <p:txEl>
                                              <p:pRg st="300" end="300"/>
                                            </p:txEl>
                                          </p:spTgt>
                                        </p:tgtEl>
                                      </p:cBhvr>
                                    </p:animEffect>
                                  </p:childTnLst>
                                </p:cTn>
                              </p:par>
                            </p:childTnLst>
                          </p:cTn>
                        </p:par>
                      </p:childTnLst>
                    </p:cTn>
                  </p:par>
                  <p:par>
                    <p:cTn id="106" fill="hold">
                      <p:stCondLst>
                        <p:cond delay="indefinite"/>
                      </p:stCondLst>
                      <p:childTnLst>
                        <p:par>
                          <p:cTn id="107" fill="hold">
                            <p:stCondLst>
                              <p:cond delay="0"/>
                            </p:stCondLst>
                            <p:childTnLst>
                              <p:par>
                                <p:cTn id="108" nodeType="clickEffect" fill="hold" presetClass="entr" presetID="10">
                                  <p:stCondLst>
                                    <p:cond delay="0"/>
                                  </p:stCondLst>
                                  <p:childTnLst>
                                    <p:set>
                                      <p:cBhvr>
                                        <p:cTn id="109" dur="1" fill="hold">
                                          <p:stCondLst>
                                            <p:cond delay="0"/>
                                          </p:stCondLst>
                                        </p:cTn>
                                        <p:tgtEl>
                                          <p:spTgt spid="138">
                                            <p:txEl>
                                              <p:pRg st="300" end="300"/>
                                            </p:txEl>
                                          </p:spTgt>
                                        </p:tgtEl>
                                        <p:attrNameLst>
                                          <p:attrName>style.visibility</p:attrName>
                                        </p:attrNameLst>
                                      </p:cBhvr>
                                      <p:to>
                                        <p:strVal val="visible"/>
                                      </p:to>
                                    </p:set>
                                    <p:animEffect filter="fade" transition="in">
                                      <p:cBhvr additive="repl">
                                        <p:cTn id="110" dur="500"/>
                                        <p:tgtEl>
                                          <p:spTgt spid="138">
                                            <p:txEl>
                                              <p:pRg st="300" end="300"/>
                                            </p:txEl>
                                          </p:spTgt>
                                        </p:tgtEl>
                                      </p:cBhvr>
                                    </p:animEffect>
                                  </p:childTnLst>
                                </p:cTn>
                              </p:par>
                            </p:childTnLst>
                          </p:cTn>
                        </p:par>
                      </p:childTnLst>
                    </p:cTn>
                  </p:par>
                  <p:par>
                    <p:cTn id="111" fill="hold">
                      <p:stCondLst>
                        <p:cond delay="indefinite"/>
                      </p:stCondLst>
                      <p:childTnLst>
                        <p:par>
                          <p:cTn id="112" fill="hold">
                            <p:stCondLst>
                              <p:cond delay="0"/>
                            </p:stCondLst>
                            <p:childTnLst>
                              <p:par>
                                <p:cTn id="113" nodeType="clickEffect" fill="hold" presetClass="entr" presetID="10">
                                  <p:stCondLst>
                                    <p:cond delay="0"/>
                                  </p:stCondLst>
                                  <p:childTnLst>
                                    <p:set>
                                      <p:cBhvr>
                                        <p:cTn id="114" dur="1" fill="hold">
                                          <p:stCondLst>
                                            <p:cond delay="0"/>
                                          </p:stCondLst>
                                        </p:cTn>
                                        <p:tgtEl>
                                          <p:spTgt spid="138">
                                            <p:txEl>
                                              <p:pRg st="300" end="300"/>
                                            </p:txEl>
                                          </p:spTgt>
                                        </p:tgtEl>
                                        <p:attrNameLst>
                                          <p:attrName>style.visibility</p:attrName>
                                        </p:attrNameLst>
                                      </p:cBhvr>
                                      <p:to>
                                        <p:strVal val="visible"/>
                                      </p:to>
                                    </p:set>
                                    <p:animEffect filter="fade" transition="in">
                                      <p:cBhvr additive="repl">
                                        <p:cTn id="115" dur="500"/>
                                        <p:tgtEl>
                                          <p:spTgt spid="138">
                                            <p:txEl>
                                              <p:pRg st="300" end="300"/>
                                            </p:txEl>
                                          </p:spTgt>
                                        </p:tgtEl>
                                      </p:cBhvr>
                                    </p:animEffect>
                                  </p:childTnLst>
                                </p:cTn>
                              </p:par>
                            </p:childTnLst>
                          </p:cTn>
                        </p:par>
                      </p:childTnLst>
                    </p:cTn>
                  </p:par>
                  <p:par>
                    <p:cTn id="116" fill="hold">
                      <p:stCondLst>
                        <p:cond delay="indefinite"/>
                      </p:stCondLst>
                      <p:childTnLst>
                        <p:par>
                          <p:cTn id="117" fill="hold">
                            <p:stCondLst>
                              <p:cond delay="0"/>
                            </p:stCondLst>
                            <p:childTnLst>
                              <p:par>
                                <p:cTn id="118" nodeType="clickEffect" fill="hold" presetClass="entr" presetID="10">
                                  <p:stCondLst>
                                    <p:cond delay="0"/>
                                  </p:stCondLst>
                                  <p:childTnLst>
                                    <p:set>
                                      <p:cBhvr>
                                        <p:cTn id="119" dur="1" fill="hold">
                                          <p:stCondLst>
                                            <p:cond delay="0"/>
                                          </p:stCondLst>
                                        </p:cTn>
                                        <p:tgtEl>
                                          <p:spTgt spid="138">
                                            <p:txEl>
                                              <p:pRg st="300" end="300"/>
                                            </p:txEl>
                                          </p:spTgt>
                                        </p:tgtEl>
                                        <p:attrNameLst>
                                          <p:attrName>style.visibility</p:attrName>
                                        </p:attrNameLst>
                                      </p:cBhvr>
                                      <p:to>
                                        <p:strVal val="visible"/>
                                      </p:to>
                                    </p:set>
                                    <p:animEffect filter="fade" transition="in">
                                      <p:cBhvr additive="repl">
                                        <p:cTn id="120" dur="500"/>
                                        <p:tgtEl>
                                          <p:spTgt spid="138">
                                            <p:txEl>
                                              <p:pRg st="300" end="300"/>
                                            </p:txEl>
                                          </p:spTgt>
                                        </p:tgtEl>
                                      </p:cBhvr>
                                    </p:animEffect>
                                  </p:childTnLst>
                                </p:cTn>
                              </p:par>
                            </p:childTnLst>
                          </p:cTn>
                        </p:par>
                      </p:childTnLst>
                    </p:cTn>
                  </p:par>
                  <p:par>
                    <p:cTn id="121" fill="hold">
                      <p:stCondLst>
                        <p:cond delay="indefinite"/>
                      </p:stCondLst>
                      <p:childTnLst>
                        <p:par>
                          <p:cTn id="122" fill="hold">
                            <p:stCondLst>
                              <p:cond delay="0"/>
                            </p:stCondLst>
                            <p:childTnLst>
                              <p:par>
                                <p:cTn id="123" nodeType="clickEffect" fill="hold" presetClass="entr" presetID="10">
                                  <p:stCondLst>
                                    <p:cond delay="0"/>
                                  </p:stCondLst>
                                  <p:childTnLst>
                                    <p:set>
                                      <p:cBhvr>
                                        <p:cTn id="124" dur="1" fill="hold">
                                          <p:stCondLst>
                                            <p:cond delay="0"/>
                                          </p:stCondLst>
                                        </p:cTn>
                                        <p:tgtEl>
                                          <p:spTgt spid="138">
                                            <p:txEl>
                                              <p:pRg st="300" end="300"/>
                                            </p:txEl>
                                          </p:spTgt>
                                        </p:tgtEl>
                                        <p:attrNameLst>
                                          <p:attrName>style.visibility</p:attrName>
                                        </p:attrNameLst>
                                      </p:cBhvr>
                                      <p:to>
                                        <p:strVal val="visible"/>
                                      </p:to>
                                    </p:set>
                                    <p:animEffect filter="fade" transition="in">
                                      <p:cBhvr additive="repl">
                                        <p:cTn id="125" dur="500"/>
                                        <p:tgtEl>
                                          <p:spTgt spid="138">
                                            <p:txEl>
                                              <p:pRg st="300" end="300"/>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CustomShape 1"/>
          <p:cNvSpPr/>
          <p:nvPr/>
        </p:nvSpPr>
        <p:spPr>
          <a:xfrm>
            <a:off x="533520" y="85248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WHAT IS DISCRIMINATION?....</a:t>
            </a:r>
            <a:endParaRPr b="0" lang="en-US" sz="3200" spc="-1" strike="noStrike">
              <a:latin typeface="Arial"/>
            </a:endParaRPr>
          </a:p>
        </p:txBody>
      </p:sp>
      <p:sp>
        <p:nvSpPr>
          <p:cNvPr id="143" name="CustomShape 2"/>
          <p:cNvSpPr/>
          <p:nvPr/>
        </p:nvSpPr>
        <p:spPr>
          <a:xfrm>
            <a:off x="380880" y="2362320"/>
            <a:ext cx="8533800" cy="5180760"/>
          </a:xfrm>
          <a:prstGeom prst="rect">
            <a:avLst/>
          </a:prstGeom>
          <a:noFill/>
          <a:ln>
            <a:noFill/>
          </a:ln>
        </p:spPr>
        <p:style>
          <a:lnRef idx="0"/>
          <a:fillRef idx="0"/>
          <a:effectRef idx="0"/>
          <a:fontRef idx="minor"/>
        </p:style>
        <p:txBody>
          <a:bodyPr lIns="90000" rIns="90000" tIns="45000" bIns="45000"/>
          <a:p>
            <a:pPr algn="just">
              <a:lnSpc>
                <a:spcPct val="100000"/>
              </a:lnSpc>
              <a:spcBef>
                <a:spcPts val="1001"/>
              </a:spcBef>
            </a:pPr>
            <a:r>
              <a:rPr b="0" lang="en-US" sz="1800" spc="-1" strike="noStrike">
                <a:solidFill>
                  <a:srgbClr val="404040"/>
                </a:solidFill>
                <a:latin typeface="Century Gothic"/>
              </a:rPr>
              <a:t>Much of the law focus on discrimination issues relates to employment and related matters. However, the law relates to discrimination in other contexts as well.</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u="sng">
                <a:solidFill>
                  <a:srgbClr val="404040"/>
                </a:solidFill>
                <a:uFillTx/>
                <a:latin typeface="Century Gothic"/>
              </a:rPr>
              <a:t>Discrimination can be direct or indirect</a:t>
            </a:r>
            <a:r>
              <a:rPr b="0" lang="en-US" sz="1800" spc="-1" strike="noStrike">
                <a:solidFill>
                  <a:srgbClr val="404040"/>
                </a:solidFill>
                <a:latin typeface="Century Gothic"/>
              </a:rPr>
              <a:t>. Direct discrimination is when a person is treated less favorably than another because of their gender or race, and so on. </a:t>
            </a:r>
            <a:endParaRPr b="0" lang="en-US" sz="1800" spc="-1" strike="noStrike">
              <a:latin typeface="Arial"/>
            </a:endParaRPr>
          </a:p>
          <a:p>
            <a:pPr algn="just">
              <a:lnSpc>
                <a:spcPct val="100000"/>
              </a:lnSpc>
              <a:spcBef>
                <a:spcPts val="1001"/>
              </a:spcBef>
            </a:pPr>
            <a:endParaRPr b="0" lang="en-US" sz="1800" spc="-1" strike="noStrike">
              <a:latin typeface="Arial"/>
            </a:endParaRPr>
          </a:p>
          <a:p>
            <a:pPr algn="just">
              <a:lnSpc>
                <a:spcPct val="100000"/>
              </a:lnSpc>
              <a:spcBef>
                <a:spcPts val="1001"/>
              </a:spcBef>
            </a:pPr>
            <a:r>
              <a:rPr b="0" lang="en-US" sz="1800" spc="-1" strike="noStrike">
                <a:solidFill>
                  <a:srgbClr val="404040"/>
                </a:solidFill>
                <a:latin typeface="Century Gothic"/>
              </a:rPr>
              <a:t>Here are some examples that would constitute direct discrimination: </a:t>
            </a: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A woman does exactly the same job as a man but is paid less than he is.</a:t>
            </a:r>
            <a:endParaRPr b="0" lang="en-US" sz="1800" spc="-1" strike="noStrike">
              <a:latin typeface="Arial"/>
            </a:endParaRPr>
          </a:p>
        </p:txBody>
      </p:sp>
      <p:sp>
        <p:nvSpPr>
          <p:cNvPr id="144"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6C3296AA-85E0-426C-9D52-08CC2619806F}" type="datetime1">
              <a:rPr b="1" lang="en-US" sz="900" spc="-1" strike="noStrike">
                <a:solidFill>
                  <a:srgbClr val="b31166"/>
                </a:solidFill>
                <a:latin typeface="Century Gothic"/>
              </a:rPr>
              <a:t>12/18/2018</a:t>
            </a:fld>
            <a:endParaRPr b="0" lang="en-US" sz="900" spc="-1" strike="noStrike">
              <a:latin typeface="Arial"/>
            </a:endParaRPr>
          </a:p>
        </p:txBody>
      </p:sp>
      <p:sp>
        <p:nvSpPr>
          <p:cNvPr id="145"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46"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C08590B9-DA4A-40B9-8D85-2FEDA210F70E}"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126" dur="indefinite" restart="never" nodeType="tmRoot">
          <p:childTnLst>
            <p:seq>
              <p:cTn id="127" dur="indefinite" nodeType="mainSeq">
                <p:childTnLst>
                  <p:par>
                    <p:cTn id="128" fill="hold">
                      <p:stCondLst>
                        <p:cond delay="indefinite"/>
                      </p:stCondLst>
                      <p:childTnLst>
                        <p:par>
                          <p:cTn id="129" fill="hold">
                            <p:stCondLst>
                              <p:cond delay="0"/>
                            </p:stCondLst>
                            <p:childTnLst>
                              <p:par>
                                <p:cTn id="130" nodeType="clickEffect" fill="hold" presetClass="entr" presetID="10">
                                  <p:stCondLst>
                                    <p:cond delay="0"/>
                                  </p:stCondLst>
                                  <p:childTnLst>
                                    <p:set>
                                      <p:cBhvr>
                                        <p:cTn id="131" dur="1" fill="hold">
                                          <p:stCondLst>
                                            <p:cond delay="0"/>
                                          </p:stCondLst>
                                        </p:cTn>
                                        <p:tgtEl>
                                          <p:spTgt spid="143">
                                            <p:txEl>
                                              <p:pRg st="468" end="468"/>
                                            </p:txEl>
                                          </p:spTgt>
                                        </p:tgtEl>
                                        <p:attrNameLst>
                                          <p:attrName>style.visibility</p:attrName>
                                        </p:attrNameLst>
                                      </p:cBhvr>
                                      <p:to>
                                        <p:strVal val="visible"/>
                                      </p:to>
                                    </p:set>
                                    <p:animEffect filter="fade" transition="in">
                                      <p:cBhvr additive="repl">
                                        <p:cTn id="132" dur="500"/>
                                        <p:tgtEl>
                                          <p:spTgt spid="143">
                                            <p:txEl>
                                              <p:pRg st="468" end="468"/>
                                            </p:txEl>
                                          </p:spTgt>
                                        </p:tgtEl>
                                      </p:cBhvr>
                                    </p:animEffect>
                                  </p:childTnLst>
                                </p:cTn>
                              </p:par>
                            </p:childTnLst>
                          </p:cTn>
                        </p:par>
                      </p:childTnLst>
                    </p:cTn>
                  </p:par>
                  <p:par>
                    <p:cTn id="133" fill="hold">
                      <p:stCondLst>
                        <p:cond delay="indefinite"/>
                      </p:stCondLst>
                      <p:childTnLst>
                        <p:par>
                          <p:cTn id="134" fill="hold">
                            <p:stCondLst>
                              <p:cond delay="0"/>
                            </p:stCondLst>
                            <p:childTnLst>
                              <p:par>
                                <p:cTn id="135" nodeType="clickEffect" fill="hold" presetClass="entr" presetID="10">
                                  <p:stCondLst>
                                    <p:cond delay="0"/>
                                  </p:stCondLst>
                                  <p:childTnLst>
                                    <p:set>
                                      <p:cBhvr>
                                        <p:cTn id="136" dur="1" fill="hold">
                                          <p:stCondLst>
                                            <p:cond delay="0"/>
                                          </p:stCondLst>
                                        </p:cTn>
                                        <p:tgtEl>
                                          <p:spTgt spid="143">
                                            <p:txEl>
                                              <p:pRg st="468" end="468"/>
                                            </p:txEl>
                                          </p:spTgt>
                                        </p:tgtEl>
                                        <p:attrNameLst>
                                          <p:attrName>style.visibility</p:attrName>
                                        </p:attrNameLst>
                                      </p:cBhvr>
                                      <p:to>
                                        <p:strVal val="visible"/>
                                      </p:to>
                                    </p:set>
                                    <p:animEffect filter="fade" transition="in">
                                      <p:cBhvr additive="repl">
                                        <p:cTn id="137" dur="500"/>
                                        <p:tgtEl>
                                          <p:spTgt spid="143">
                                            <p:txEl>
                                              <p:pRg st="468" end="468"/>
                                            </p:txEl>
                                          </p:spTgt>
                                        </p:tgtEl>
                                      </p:cBhvr>
                                    </p:animEffect>
                                  </p:childTnLst>
                                </p:cTn>
                              </p:par>
                            </p:childTnLst>
                          </p:cTn>
                        </p:par>
                      </p:childTnLst>
                    </p:cTn>
                  </p:par>
                  <p:par>
                    <p:cTn id="138" fill="hold">
                      <p:stCondLst>
                        <p:cond delay="indefinite"/>
                      </p:stCondLst>
                      <p:childTnLst>
                        <p:par>
                          <p:cTn id="139" fill="hold">
                            <p:stCondLst>
                              <p:cond delay="0"/>
                            </p:stCondLst>
                            <p:childTnLst>
                              <p:par>
                                <p:cTn id="140" nodeType="clickEffect" fill="hold" presetClass="entr" presetID="10">
                                  <p:stCondLst>
                                    <p:cond delay="0"/>
                                  </p:stCondLst>
                                  <p:childTnLst>
                                    <p:set>
                                      <p:cBhvr>
                                        <p:cTn id="141" dur="1" fill="hold">
                                          <p:stCondLst>
                                            <p:cond delay="0"/>
                                          </p:stCondLst>
                                        </p:cTn>
                                        <p:tgtEl>
                                          <p:spTgt spid="143">
                                            <p:txEl>
                                              <p:pRg st="468" end="468"/>
                                            </p:txEl>
                                          </p:spTgt>
                                        </p:tgtEl>
                                        <p:attrNameLst>
                                          <p:attrName>style.visibility</p:attrName>
                                        </p:attrNameLst>
                                      </p:cBhvr>
                                      <p:to>
                                        <p:strVal val="visible"/>
                                      </p:to>
                                    </p:set>
                                    <p:animEffect filter="fade" transition="in">
                                      <p:cBhvr additive="repl">
                                        <p:cTn id="142" dur="500"/>
                                        <p:tgtEl>
                                          <p:spTgt spid="143">
                                            <p:txEl>
                                              <p:pRg st="468" end="468"/>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CustomShape 1"/>
          <p:cNvSpPr/>
          <p:nvPr/>
        </p:nvSpPr>
        <p:spPr>
          <a:xfrm>
            <a:off x="533520" y="720360"/>
            <a:ext cx="8228880" cy="68508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0" lang="en-US" sz="3200" spc="-1" strike="noStrike">
                <a:solidFill>
                  <a:srgbClr val="ffffff"/>
                </a:solidFill>
                <a:latin typeface="Century Gothic"/>
              </a:rPr>
              <a:t>WHAT IS DISCRIMINATION?....</a:t>
            </a:r>
            <a:endParaRPr b="0" lang="en-US" sz="3200" spc="-1" strike="noStrike">
              <a:latin typeface="Arial"/>
            </a:endParaRPr>
          </a:p>
        </p:txBody>
      </p:sp>
      <p:sp>
        <p:nvSpPr>
          <p:cNvPr id="148" name="CustomShape 2"/>
          <p:cNvSpPr/>
          <p:nvPr/>
        </p:nvSpPr>
        <p:spPr>
          <a:xfrm>
            <a:off x="380880" y="2362320"/>
            <a:ext cx="8533800" cy="5180760"/>
          </a:xfrm>
          <a:prstGeom prst="rect">
            <a:avLst/>
          </a:prstGeom>
          <a:noFill/>
          <a:ln>
            <a:noFill/>
          </a:ln>
        </p:spPr>
        <p:style>
          <a:lnRef idx="0"/>
          <a:fillRef idx="0"/>
          <a:effectRef idx="0"/>
          <a:fontRef idx="minor"/>
        </p:style>
        <p:txBody>
          <a:bodyPr lIns="90000" rIns="90000" tIns="45000" bIns="45000"/>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A doctor refuses to treat a Chinese patient on the grounds that he has no room for any more patients but then accepts an English patient.</a:t>
            </a:r>
            <a:endParaRPr b="0" lang="en-US" sz="1800" spc="-1" strike="noStrike">
              <a:latin typeface="Arial"/>
            </a:endParaRPr>
          </a:p>
          <a:p>
            <a:pPr algn="just">
              <a:lnSpc>
                <a:spcPct val="100000"/>
              </a:lnSpc>
              <a:spcBef>
                <a:spcPts val="1001"/>
              </a:spcBef>
            </a:pP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A company advertises for a secretary and automatically rejects all the male applicants.</a:t>
            </a:r>
            <a:endParaRPr b="0" lang="en-US" sz="1800" spc="-1" strike="noStrike">
              <a:latin typeface="Arial"/>
            </a:endParaRPr>
          </a:p>
          <a:p>
            <a:pPr algn="just">
              <a:lnSpc>
                <a:spcPct val="100000"/>
              </a:lnSpc>
              <a:spcBef>
                <a:spcPts val="1001"/>
              </a:spcBef>
            </a:pPr>
            <a:endParaRPr b="0" lang="en-US" sz="1800" spc="-1" strike="noStrike">
              <a:latin typeface="Arial"/>
            </a:endParaRPr>
          </a:p>
          <a:p>
            <a:pPr marL="343080" indent="-342360" algn="just">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A company advertises for a mature woman to act as the Chief Executive’s personal assistant or a strong young man to work as a trainee zoo-keeper’.</a:t>
            </a:r>
            <a:endParaRPr b="0" lang="en-US" sz="1800" spc="-1" strike="noStrike">
              <a:latin typeface="Arial"/>
            </a:endParaRPr>
          </a:p>
        </p:txBody>
      </p:sp>
      <p:sp>
        <p:nvSpPr>
          <p:cNvPr id="149" name="CustomShape 3"/>
          <p:cNvSpPr/>
          <p:nvPr/>
        </p:nvSpPr>
        <p:spPr>
          <a:xfrm>
            <a:off x="7574400" y="6365520"/>
            <a:ext cx="990000" cy="227880"/>
          </a:xfrm>
          <a:prstGeom prst="rect">
            <a:avLst/>
          </a:prstGeom>
          <a:noFill/>
          <a:ln>
            <a:noFill/>
          </a:ln>
        </p:spPr>
        <p:style>
          <a:lnRef idx="0"/>
          <a:fillRef idx="0"/>
          <a:effectRef idx="0"/>
          <a:fontRef idx="minor"/>
        </p:style>
        <p:txBody>
          <a:bodyPr lIns="90000" rIns="90000" tIns="45000" bIns="45000" anchor="b"/>
          <a:p>
            <a:pPr algn="r">
              <a:lnSpc>
                <a:spcPct val="100000"/>
              </a:lnSpc>
            </a:pPr>
            <a:fld id="{FC902D48-3A2B-4B6A-A867-F525F87F9DC1}" type="datetime1">
              <a:rPr b="1" lang="en-US" sz="900" spc="-1" strike="noStrike">
                <a:solidFill>
                  <a:srgbClr val="b31166"/>
                </a:solidFill>
                <a:latin typeface="Century Gothic"/>
              </a:rPr>
              <a:t>12/18/2018</a:t>
            </a:fld>
            <a:endParaRPr b="0" lang="en-US" sz="900" spc="-1" strike="noStrike">
              <a:latin typeface="Arial"/>
            </a:endParaRPr>
          </a:p>
        </p:txBody>
      </p:sp>
      <p:sp>
        <p:nvSpPr>
          <p:cNvPr id="150" name="CustomShape 4"/>
          <p:cNvSpPr/>
          <p:nvPr/>
        </p:nvSpPr>
        <p:spPr>
          <a:xfrm>
            <a:off x="590760" y="6365520"/>
            <a:ext cx="3859200" cy="227880"/>
          </a:xfrm>
          <a:prstGeom prst="rect">
            <a:avLst/>
          </a:prstGeom>
          <a:noFill/>
          <a:ln>
            <a:noFill/>
          </a:ln>
        </p:spPr>
        <p:style>
          <a:lnRef idx="0"/>
          <a:fillRef idx="0"/>
          <a:effectRef idx="0"/>
          <a:fontRef idx="minor"/>
        </p:style>
        <p:txBody>
          <a:bodyPr lIns="90000" rIns="90000" tIns="45000" bIns="45000" anchor="b"/>
          <a:p>
            <a:pPr>
              <a:lnSpc>
                <a:spcPct val="100000"/>
              </a:lnSpc>
            </a:pPr>
            <a:r>
              <a:rPr b="1" lang="en-US" sz="900" spc="-1" strike="noStrike">
                <a:solidFill>
                  <a:srgbClr val="b31166"/>
                </a:solidFill>
                <a:latin typeface="Century Gothic"/>
              </a:rPr>
              <a:t>FAST-NUCES CS449-PIT [fall-2018]</a:t>
            </a:r>
            <a:endParaRPr b="0" lang="en-US" sz="900" spc="-1" strike="noStrike">
              <a:latin typeface="Arial"/>
            </a:endParaRPr>
          </a:p>
        </p:txBody>
      </p:sp>
      <p:sp>
        <p:nvSpPr>
          <p:cNvPr id="151" name="CustomShape 5"/>
          <p:cNvSpPr/>
          <p:nvPr/>
        </p:nvSpPr>
        <p:spPr>
          <a:xfrm>
            <a:off x="7678440" y="295560"/>
            <a:ext cx="790560" cy="766800"/>
          </a:xfrm>
          <a:prstGeom prst="rect">
            <a:avLst/>
          </a:prstGeom>
          <a:noFill/>
          <a:ln>
            <a:noFill/>
          </a:ln>
        </p:spPr>
        <p:style>
          <a:lnRef idx="0"/>
          <a:fillRef idx="0"/>
          <a:effectRef idx="0"/>
          <a:fontRef idx="minor"/>
        </p:style>
        <p:txBody>
          <a:bodyPr lIns="90000" rIns="90000" tIns="45000" bIns="45000" anchor="b"/>
          <a:p>
            <a:pPr algn="ctr">
              <a:lnSpc>
                <a:spcPct val="100000"/>
              </a:lnSpc>
            </a:pPr>
            <a:fld id="{36B1FB0D-A222-49F8-9C36-373A8A44F367}" type="slidenum">
              <a:rPr b="0" lang="en-US" sz="2800" spc="-1" strike="noStrike">
                <a:solidFill>
                  <a:srgbClr val="ffffff"/>
                </a:solidFill>
                <a:latin typeface="Century Gothic"/>
              </a:rPr>
              <a:t>&lt;number&gt;</a:t>
            </a:fld>
            <a:endParaRPr b="0" lang="en-US" sz="2800" spc="-1" strike="noStrike">
              <a:latin typeface="Arial"/>
            </a:endParaRPr>
          </a:p>
        </p:txBody>
      </p:sp>
    </p:spTree>
  </p:cSld>
  <p:timing>
    <p:tnLst>
      <p:par>
        <p:cTn id="143" dur="indefinite" restart="never" nodeType="tmRoot">
          <p:childTnLst>
            <p:seq>
              <p:cTn id="144" dur="indefinite" nodeType="mainSeq">
                <p:childTnLst>
                  <p:par>
                    <p:cTn id="145" fill="hold">
                      <p:stCondLst>
                        <p:cond delay="indefinite"/>
                      </p:stCondLst>
                      <p:childTnLst>
                        <p:par>
                          <p:cTn id="146" fill="hold">
                            <p:stCondLst>
                              <p:cond delay="0"/>
                            </p:stCondLst>
                            <p:childTnLst>
                              <p:par>
                                <p:cTn id="147" nodeType="clickEffect" fill="hold" presetClass="entr" presetID="10">
                                  <p:stCondLst>
                                    <p:cond delay="0"/>
                                  </p:stCondLst>
                                  <p:childTnLst>
                                    <p:set>
                                      <p:cBhvr>
                                        <p:cTn id="148" dur="1" fill="hold">
                                          <p:stCondLst>
                                            <p:cond delay="0"/>
                                          </p:stCondLst>
                                        </p:cTn>
                                        <p:tgtEl>
                                          <p:spTgt spid="148">
                                            <p:txEl>
                                              <p:pRg st="375" end="375"/>
                                            </p:txEl>
                                          </p:spTgt>
                                        </p:tgtEl>
                                        <p:attrNameLst>
                                          <p:attrName>style.visibility</p:attrName>
                                        </p:attrNameLst>
                                      </p:cBhvr>
                                      <p:to>
                                        <p:strVal val="visible"/>
                                      </p:to>
                                    </p:set>
                                    <p:animEffect filter="fade" transition="in">
                                      <p:cBhvr additive="repl">
                                        <p:cTn id="149" dur="500"/>
                                        <p:tgtEl>
                                          <p:spTgt spid="148">
                                            <p:txEl>
                                              <p:pRg st="375" end="375"/>
                                            </p:txEl>
                                          </p:spTgt>
                                        </p:tgtEl>
                                      </p:cBhvr>
                                    </p:animEffect>
                                  </p:childTnLst>
                                </p:cTn>
                              </p:par>
                            </p:childTnLst>
                          </p:cTn>
                        </p:par>
                      </p:childTnLst>
                    </p:cTn>
                  </p:par>
                  <p:par>
                    <p:cTn id="150" fill="hold">
                      <p:stCondLst>
                        <p:cond delay="indefinite"/>
                      </p:stCondLst>
                      <p:childTnLst>
                        <p:par>
                          <p:cTn id="151" fill="hold">
                            <p:stCondLst>
                              <p:cond delay="0"/>
                            </p:stCondLst>
                            <p:childTnLst>
                              <p:par>
                                <p:cTn id="152" nodeType="clickEffect" fill="hold" presetClass="entr" presetID="10">
                                  <p:stCondLst>
                                    <p:cond delay="0"/>
                                  </p:stCondLst>
                                  <p:childTnLst>
                                    <p:set>
                                      <p:cBhvr>
                                        <p:cTn id="153" dur="1" fill="hold">
                                          <p:stCondLst>
                                            <p:cond delay="0"/>
                                          </p:stCondLst>
                                        </p:cTn>
                                        <p:tgtEl>
                                          <p:spTgt spid="148">
                                            <p:txEl>
                                              <p:pRg st="375" end="375"/>
                                            </p:txEl>
                                          </p:spTgt>
                                        </p:tgtEl>
                                        <p:attrNameLst>
                                          <p:attrName>style.visibility</p:attrName>
                                        </p:attrNameLst>
                                      </p:cBhvr>
                                      <p:to>
                                        <p:strVal val="visible"/>
                                      </p:to>
                                    </p:set>
                                    <p:animEffect filter="fade" transition="in">
                                      <p:cBhvr additive="repl">
                                        <p:cTn id="154" dur="500"/>
                                        <p:tgtEl>
                                          <p:spTgt spid="148">
                                            <p:txEl>
                                              <p:pRg st="375" end="375"/>
                                            </p:txEl>
                                          </p:spTgt>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Theme85</Template>
  <TotalTime>5446</TotalTime>
  <Application>LibreOffice/5.4.3.2$MacOSX_X86_64 LibreOffice_project/92a7159f7e4af62137622921e809f8546db437e5</Application>
  <Words>3389</Words>
  <Paragraphs>356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2014-08-27T10:12:45Z</dcterms:created>
  <dc:creator>Khalid Iqbal Soomro</dc:creator>
  <dc:description/>
  <dc:language>en-US</dc:language>
  <cp:lastModifiedBy/>
  <dcterms:modified xsi:type="dcterms:W3CDTF">2018-12-18T15:13:17Z</dcterms:modified>
  <cp:revision>584</cp:revision>
  <dc:subject/>
  <dc:title>Slide 1</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37</vt:i4>
  </property>
  <property fmtid="{D5CDD505-2E9C-101B-9397-08002B2CF9AE}" pid="8" name="PresentationFormat">
    <vt:lpwstr>On-screen Show (4:3)</vt:lpwstr>
  </property>
  <property fmtid="{D5CDD505-2E9C-101B-9397-08002B2CF9AE}" pid="9" name="ScaleCrop">
    <vt:bool>0</vt:bool>
  </property>
  <property fmtid="{D5CDD505-2E9C-101B-9397-08002B2CF9AE}" pid="10" name="ShareDoc">
    <vt:bool>0</vt:bool>
  </property>
  <property fmtid="{D5CDD505-2E9C-101B-9397-08002B2CF9AE}" pid="11" name="Slides">
    <vt:i4>37</vt:i4>
  </property>
</Properties>
</file>